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9" r:id="rId1"/>
  </p:sldMasterIdLst>
  <p:notesMasterIdLst>
    <p:notesMasterId r:id="rId93"/>
  </p:notesMasterIdLst>
  <p:sldIdLst>
    <p:sldId id="256" r:id="rId2"/>
    <p:sldId id="260" r:id="rId3"/>
    <p:sldId id="275" r:id="rId4"/>
    <p:sldId id="339" r:id="rId5"/>
    <p:sldId id="384" r:id="rId6"/>
    <p:sldId id="385" r:id="rId7"/>
    <p:sldId id="386" r:id="rId8"/>
    <p:sldId id="387" r:id="rId9"/>
    <p:sldId id="388" r:id="rId10"/>
    <p:sldId id="389" r:id="rId11"/>
    <p:sldId id="390" r:id="rId12"/>
    <p:sldId id="391" r:id="rId13"/>
    <p:sldId id="392" r:id="rId14"/>
    <p:sldId id="393" r:id="rId15"/>
    <p:sldId id="394" r:id="rId16"/>
    <p:sldId id="395" r:id="rId17"/>
    <p:sldId id="396" r:id="rId18"/>
    <p:sldId id="397" r:id="rId19"/>
    <p:sldId id="398" r:id="rId20"/>
    <p:sldId id="399" r:id="rId21"/>
    <p:sldId id="400" r:id="rId22"/>
    <p:sldId id="401" r:id="rId23"/>
    <p:sldId id="402" r:id="rId24"/>
    <p:sldId id="403" r:id="rId25"/>
    <p:sldId id="404" r:id="rId26"/>
    <p:sldId id="405" r:id="rId27"/>
    <p:sldId id="411" r:id="rId28"/>
    <p:sldId id="406" r:id="rId29"/>
    <p:sldId id="407" r:id="rId30"/>
    <p:sldId id="408" r:id="rId31"/>
    <p:sldId id="409" r:id="rId32"/>
    <p:sldId id="410" r:id="rId33"/>
    <p:sldId id="430" r:id="rId34"/>
    <p:sldId id="412" r:id="rId35"/>
    <p:sldId id="413" r:id="rId36"/>
    <p:sldId id="414" r:id="rId37"/>
    <p:sldId id="415" r:id="rId38"/>
    <p:sldId id="416" r:id="rId39"/>
    <p:sldId id="417" r:id="rId40"/>
    <p:sldId id="418" r:id="rId41"/>
    <p:sldId id="419" r:id="rId42"/>
    <p:sldId id="431" r:id="rId43"/>
    <p:sldId id="420" r:id="rId44"/>
    <p:sldId id="421" r:id="rId45"/>
    <p:sldId id="422" r:id="rId46"/>
    <p:sldId id="423" r:id="rId47"/>
    <p:sldId id="424" r:id="rId48"/>
    <p:sldId id="425" r:id="rId49"/>
    <p:sldId id="426" r:id="rId50"/>
    <p:sldId id="427" r:id="rId51"/>
    <p:sldId id="428" r:id="rId52"/>
    <p:sldId id="429" r:id="rId53"/>
    <p:sldId id="432" r:id="rId54"/>
    <p:sldId id="433" r:id="rId55"/>
    <p:sldId id="434" r:id="rId56"/>
    <p:sldId id="435" r:id="rId57"/>
    <p:sldId id="436" r:id="rId58"/>
    <p:sldId id="437" r:id="rId59"/>
    <p:sldId id="438" r:id="rId60"/>
    <p:sldId id="439" r:id="rId61"/>
    <p:sldId id="440" r:id="rId62"/>
    <p:sldId id="441" r:id="rId63"/>
    <p:sldId id="442" r:id="rId64"/>
    <p:sldId id="443" r:id="rId65"/>
    <p:sldId id="444" r:id="rId66"/>
    <p:sldId id="445" r:id="rId67"/>
    <p:sldId id="446" r:id="rId68"/>
    <p:sldId id="462" r:id="rId69"/>
    <p:sldId id="447" r:id="rId70"/>
    <p:sldId id="449" r:id="rId71"/>
    <p:sldId id="450" r:id="rId72"/>
    <p:sldId id="448" r:id="rId73"/>
    <p:sldId id="452" r:id="rId74"/>
    <p:sldId id="453" r:id="rId75"/>
    <p:sldId id="463" r:id="rId76"/>
    <p:sldId id="454" r:id="rId77"/>
    <p:sldId id="455" r:id="rId78"/>
    <p:sldId id="456" r:id="rId79"/>
    <p:sldId id="457" r:id="rId80"/>
    <p:sldId id="458" r:id="rId81"/>
    <p:sldId id="459" r:id="rId82"/>
    <p:sldId id="460" r:id="rId83"/>
    <p:sldId id="464" r:id="rId84"/>
    <p:sldId id="461" r:id="rId85"/>
    <p:sldId id="465" r:id="rId86"/>
    <p:sldId id="466" r:id="rId87"/>
    <p:sldId id="467" r:id="rId88"/>
    <p:sldId id="468" r:id="rId89"/>
    <p:sldId id="469" r:id="rId90"/>
    <p:sldId id="470" r:id="rId91"/>
    <p:sldId id="353" r:id="rId9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40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2270528-6822-420A-A1F9-EF71FAEC83B5}">
  <a:tblStyle styleId="{62270528-6822-420A-A1F9-EF71FAEC83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404" y="60"/>
      </p:cViewPr>
      <p:guideLst>
        <p:guide orient="horz" pos="3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7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3" name="Google Shape;18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8424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9170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5573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3652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5673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16599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82786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15304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91805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604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g86ca632bb8_0_1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9" name="Google Shape;1909;g86ca632bb8_0_1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1418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45418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67542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5444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00899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95847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94993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g92b9ca3f2f_0_1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9" name="Google Shape;2429;g92b9ca3f2f_0_1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96613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83945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7134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g92b9ca3f2f_0_1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9" name="Google Shape;2429;g92b9ca3f2f_0_1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42501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22631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88719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g92b9ca3f2f_0_1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9" name="Google Shape;2429;g92b9ca3f2f_0_1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04246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42314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51081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1761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91848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28528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9724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92340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42453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8424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g92b9ca3f2f_0_1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9" name="Google Shape;2429;g92b9ca3f2f_0_1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9241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15284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088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56885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78139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40526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57588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8592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72266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40450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86453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49595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809541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98448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749649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45222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915966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53154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300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39224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963262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913211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61849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8728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069332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303946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59179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059295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g92b9ca3f2f_0_1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9" name="Google Shape;2429;g92b9ca3f2f_0_1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21313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942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209903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04700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800703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49590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378227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26666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g92b9ca3f2f_0_1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9" name="Google Shape;2429;g92b9ca3f2f_0_1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102068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555331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547383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735202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423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782520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944102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23494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984924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g92b9ca3f2f_0_1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9" name="Google Shape;2429;g92b9ca3f2f_0_1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80915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2402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369347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952646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43536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288777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8004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042794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871047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164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376525" y="-1521150"/>
            <a:ext cx="7767703" cy="3383025"/>
            <a:chOff x="24125" y="294775"/>
            <a:chExt cx="7767703" cy="3383025"/>
          </a:xfrm>
        </p:grpSpPr>
        <p:sp>
          <p:nvSpPr>
            <p:cNvPr id="10" name="Google Shape;10;p2"/>
            <p:cNvSpPr/>
            <p:nvPr/>
          </p:nvSpPr>
          <p:spPr>
            <a:xfrm>
              <a:off x="1686375" y="607200"/>
              <a:ext cx="142125" cy="129550"/>
            </a:xfrm>
            <a:custGeom>
              <a:avLst/>
              <a:gdLst/>
              <a:ahLst/>
              <a:cxnLst/>
              <a:rect l="l" t="t" r="r" b="b"/>
              <a:pathLst>
                <a:path w="5685" h="5182" extrusionOk="0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6098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7216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340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9459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0577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1701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28200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406525" y="1218350"/>
              <a:ext cx="5385303" cy="1110475"/>
            </a:xfrm>
            <a:custGeom>
              <a:avLst/>
              <a:gdLst/>
              <a:ahLst/>
              <a:cxnLst/>
              <a:rect l="l" t="t" r="r" b="b"/>
              <a:pathLst>
                <a:path w="206136" h="44419" extrusionOk="0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987925" y="355975"/>
              <a:ext cx="6210225" cy="1468400"/>
            </a:xfrm>
            <a:custGeom>
              <a:avLst/>
              <a:gdLst/>
              <a:ahLst/>
              <a:cxnLst/>
              <a:rect l="l" t="t" r="r" b="b"/>
              <a:pathLst>
                <a:path w="248409" h="58736" extrusionOk="0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265250" y="1389550"/>
              <a:ext cx="6299250" cy="1955000"/>
            </a:xfrm>
            <a:custGeom>
              <a:avLst/>
              <a:gdLst/>
              <a:ahLst/>
              <a:cxnLst/>
              <a:rect l="l" t="t" r="r" b="b"/>
              <a:pathLst>
                <a:path w="251970" h="78200" extrusionOk="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631600" y="1974425"/>
              <a:ext cx="6160000" cy="1095650"/>
            </a:xfrm>
            <a:custGeom>
              <a:avLst/>
              <a:gdLst/>
              <a:ahLst/>
              <a:cxnLst/>
              <a:rect l="l" t="t" r="r" b="b"/>
              <a:pathLst>
                <a:path w="246400" h="43826" extrusionOk="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978550" y="331575"/>
              <a:ext cx="4691750" cy="1289675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937150" y="2104550"/>
              <a:ext cx="6622775" cy="1510475"/>
            </a:xfrm>
            <a:custGeom>
              <a:avLst/>
              <a:gdLst/>
              <a:ahLst/>
              <a:cxnLst/>
              <a:rect l="l" t="t" r="r" b="b"/>
              <a:pathLst>
                <a:path w="264911" h="60419" extrusionOk="0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664700" y="294775"/>
              <a:ext cx="3135650" cy="766675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00600" y="2193550"/>
              <a:ext cx="3410675" cy="530725"/>
            </a:xfrm>
            <a:custGeom>
              <a:avLst/>
              <a:gdLst/>
              <a:ahLst/>
              <a:cxnLst/>
              <a:rect l="l" t="t" r="r" b="b"/>
              <a:pathLst>
                <a:path w="136427" h="21229" extrusionOk="0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06300" y="832600"/>
              <a:ext cx="2024625" cy="395475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4125" y="1108225"/>
              <a:ext cx="1654850" cy="513025"/>
            </a:xfrm>
            <a:custGeom>
              <a:avLst/>
              <a:gdLst/>
              <a:ahLst/>
              <a:cxnLst/>
              <a:rect l="l" t="t" r="r" b="b"/>
              <a:pathLst>
                <a:path w="66194" h="20521" extrusionOk="0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4125" y="1371850"/>
              <a:ext cx="979225" cy="45197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585500" y="1408375"/>
              <a:ext cx="1529900" cy="580350"/>
            </a:xfrm>
            <a:custGeom>
              <a:avLst/>
              <a:gdLst/>
              <a:ahLst/>
              <a:cxnLst/>
              <a:rect l="l" t="t" r="r" b="b"/>
              <a:pathLst>
                <a:path w="61196" h="23214" extrusionOk="0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953000" y="35431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976400" y="356650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421175" y="22563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444575" y="22797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459400" y="19122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482800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736975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7044625" y="263295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222850" y="1085400"/>
              <a:ext cx="134675" cy="134675"/>
            </a:xfrm>
            <a:custGeom>
              <a:avLst/>
              <a:gdLst/>
              <a:ahLst/>
              <a:cxnLst/>
              <a:rect l="l" t="t" r="r" b="b"/>
              <a:pathLst>
                <a:path w="5387" h="5387" extrusionOk="0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246800" y="1108775"/>
              <a:ext cx="87350" cy="87925"/>
            </a:xfrm>
            <a:custGeom>
              <a:avLst/>
              <a:gdLst/>
              <a:ahLst/>
              <a:cxnLst/>
              <a:rect l="l" t="t" r="r" b="b"/>
              <a:pathLst>
                <a:path w="3494" h="3517" extrusionOk="0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502700" y="25850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526100" y="2608400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281550" y="115615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304950" y="1179550"/>
              <a:ext cx="87325" cy="87900"/>
            </a:xfrm>
            <a:custGeom>
              <a:avLst/>
              <a:gdLst/>
              <a:ahLst/>
              <a:cxnLst/>
              <a:rect l="l" t="t" r="r" b="b"/>
              <a:pathLst>
                <a:path w="3493" h="3516" extrusionOk="0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577950" y="1004925"/>
              <a:ext cx="94750" cy="94750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595075" y="1022050"/>
              <a:ext cx="59950" cy="59950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892125" y="11704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004675" y="136615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446600" y="227060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258275" y="330057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746100" y="3030675"/>
              <a:ext cx="69650" cy="69075"/>
            </a:xfrm>
            <a:custGeom>
              <a:avLst/>
              <a:gdLst/>
              <a:ahLst/>
              <a:cxnLst/>
              <a:rect l="l" t="t" r="r" b="b"/>
              <a:pathLst>
                <a:path w="2786" h="2763" extrusionOk="0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111875" y="1378700"/>
              <a:ext cx="106175" cy="106150"/>
            </a:xfrm>
            <a:custGeom>
              <a:avLst/>
              <a:gdLst/>
              <a:ahLst/>
              <a:cxnLst/>
              <a:rect l="l" t="t" r="r" b="b"/>
              <a:pathLst>
                <a:path w="4247" h="4246" extrusionOk="0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692225" y="1404950"/>
              <a:ext cx="75350" cy="74775"/>
            </a:xfrm>
            <a:custGeom>
              <a:avLst/>
              <a:gdLst/>
              <a:ahLst/>
              <a:cxnLst/>
              <a:rect l="l" t="t" r="r" b="b"/>
              <a:pathLst>
                <a:path w="3014" h="2991" extrusionOk="0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821750" y="1469425"/>
              <a:ext cx="79350" cy="79350"/>
            </a:xfrm>
            <a:custGeom>
              <a:avLst/>
              <a:gdLst/>
              <a:ahLst/>
              <a:cxnLst/>
              <a:rect l="l" t="t" r="r" b="b"/>
              <a:pathLst>
                <a:path w="3174" h="3174" extrusionOk="0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572900" y="2384150"/>
              <a:ext cx="139825" cy="139250"/>
            </a:xfrm>
            <a:custGeom>
              <a:avLst/>
              <a:gdLst/>
              <a:ahLst/>
              <a:cxnLst/>
              <a:rect l="l" t="t" r="r" b="b"/>
              <a:pathLst>
                <a:path w="5593" h="5570" extrusionOk="0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419450" y="2995300"/>
              <a:ext cx="139825" cy="139825"/>
            </a:xfrm>
            <a:custGeom>
              <a:avLst/>
              <a:gdLst/>
              <a:ahLst/>
              <a:cxnLst/>
              <a:rect l="l" t="t" r="r" b="b"/>
              <a:pathLst>
                <a:path w="5593" h="5593" extrusionOk="0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311550" y="1787275"/>
              <a:ext cx="65075" cy="65075"/>
            </a:xfrm>
            <a:custGeom>
              <a:avLst/>
              <a:gdLst/>
              <a:ahLst/>
              <a:cxnLst/>
              <a:rect l="l" t="t" r="r" b="b"/>
              <a:pathLst>
                <a:path w="2603" h="2603" extrusionOk="0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501550" y="1519075"/>
              <a:ext cx="143825" cy="144400"/>
            </a:xfrm>
            <a:custGeom>
              <a:avLst/>
              <a:gdLst/>
              <a:ahLst/>
              <a:cxnLst/>
              <a:rect l="l" t="t" r="r" b="b"/>
              <a:pathLst>
                <a:path w="5753" h="5776" extrusionOk="0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526675" y="1544750"/>
              <a:ext cx="93600" cy="93050"/>
            </a:xfrm>
            <a:custGeom>
              <a:avLst/>
              <a:gdLst/>
              <a:ahLst/>
              <a:cxnLst/>
              <a:rect l="l" t="t" r="r" b="b"/>
              <a:pathLst>
                <a:path w="3744" h="3722" extrusionOk="0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930050" y="1563575"/>
              <a:ext cx="106150" cy="106175"/>
            </a:xfrm>
            <a:custGeom>
              <a:avLst/>
              <a:gdLst/>
              <a:ahLst/>
              <a:cxnLst/>
              <a:rect l="l" t="t" r="r" b="b"/>
              <a:pathLst>
                <a:path w="4246" h="4247" extrusionOk="0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621325" y="1563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44550" y="1765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96050" y="13239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168300" y="1186975"/>
              <a:ext cx="72500" cy="73050"/>
            </a:xfrm>
            <a:custGeom>
              <a:avLst/>
              <a:gdLst/>
              <a:ahLst/>
              <a:cxnLst/>
              <a:rect l="l" t="t" r="r" b="b"/>
              <a:pathLst>
                <a:path w="2900" h="2922" extrusionOk="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238425" y="1362725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281550" y="832600"/>
              <a:ext cx="2995850" cy="9725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222775" y="800650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235725" y="800650"/>
              <a:ext cx="73050" cy="73050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732175" y="319450"/>
              <a:ext cx="1118450" cy="1117475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5870250" y="381100"/>
              <a:ext cx="1118475" cy="1117450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4775775" y="1974875"/>
              <a:ext cx="2300825" cy="706600"/>
            </a:xfrm>
            <a:custGeom>
              <a:avLst/>
              <a:gdLst/>
              <a:ahLst/>
              <a:cxnLst/>
              <a:rect l="l" t="t" r="r" b="b"/>
              <a:pathLst>
                <a:path w="92033" h="28264" extrusionOk="0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518100" y="2023500"/>
              <a:ext cx="149550" cy="93050"/>
            </a:xfrm>
            <a:custGeom>
              <a:avLst/>
              <a:gdLst/>
              <a:ahLst/>
              <a:cxnLst/>
              <a:rect l="l" t="t" r="r" b="b"/>
              <a:pathLst>
                <a:path w="5982" h="3722" extrusionOk="0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6305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7423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8547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9666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0784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1908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30272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27180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9258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133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3417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549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7572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1139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906200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698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4902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282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074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867075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4658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48534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49407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50280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1153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2026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2899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3772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4651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552425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6397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7270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2"/>
          <p:cNvGrpSpPr/>
          <p:nvPr/>
        </p:nvGrpSpPr>
        <p:grpSpPr>
          <a:xfrm>
            <a:off x="368162" y="1909134"/>
            <a:ext cx="352280" cy="353863"/>
            <a:chOff x="1448125" y="1450525"/>
            <a:chExt cx="133500" cy="134100"/>
          </a:xfrm>
        </p:grpSpPr>
        <p:sp>
          <p:nvSpPr>
            <p:cNvPr id="105" name="Google Shape;105;p2"/>
            <p:cNvSpPr/>
            <p:nvPr/>
          </p:nvSpPr>
          <p:spPr>
            <a:xfrm>
              <a:off x="1448125" y="1450525"/>
              <a:ext cx="133500" cy="134100"/>
            </a:xfrm>
            <a:custGeom>
              <a:avLst/>
              <a:gdLst/>
              <a:ahLst/>
              <a:cxnLst/>
              <a:rect l="l" t="t" r="r" b="b"/>
              <a:pathLst>
                <a:path w="5340" h="5364" extrusionOk="0">
                  <a:moveTo>
                    <a:pt x="2457" y="1"/>
                  </a:moveTo>
                  <a:lnTo>
                    <a:pt x="2256" y="452"/>
                  </a:lnTo>
                  <a:cubicBezTo>
                    <a:pt x="2056" y="502"/>
                    <a:pt x="1855" y="577"/>
                    <a:pt x="1680" y="652"/>
                  </a:cubicBezTo>
                  <a:lnTo>
                    <a:pt x="1229" y="427"/>
                  </a:lnTo>
                  <a:cubicBezTo>
                    <a:pt x="1003" y="552"/>
                    <a:pt x="803" y="727"/>
                    <a:pt x="627" y="928"/>
                  </a:cubicBezTo>
                  <a:lnTo>
                    <a:pt x="828" y="1404"/>
                  </a:lnTo>
                  <a:cubicBezTo>
                    <a:pt x="703" y="1579"/>
                    <a:pt x="602" y="1755"/>
                    <a:pt x="527" y="1955"/>
                  </a:cubicBezTo>
                  <a:lnTo>
                    <a:pt x="51" y="2081"/>
                  </a:lnTo>
                  <a:cubicBezTo>
                    <a:pt x="26" y="2281"/>
                    <a:pt x="1" y="2482"/>
                    <a:pt x="1" y="2682"/>
                  </a:cubicBezTo>
                  <a:cubicBezTo>
                    <a:pt x="1" y="2757"/>
                    <a:pt x="1" y="2808"/>
                    <a:pt x="1" y="2883"/>
                  </a:cubicBezTo>
                  <a:lnTo>
                    <a:pt x="452" y="3083"/>
                  </a:lnTo>
                  <a:cubicBezTo>
                    <a:pt x="502" y="3284"/>
                    <a:pt x="552" y="3484"/>
                    <a:pt x="652" y="3685"/>
                  </a:cubicBezTo>
                  <a:lnTo>
                    <a:pt x="402" y="4111"/>
                  </a:lnTo>
                  <a:cubicBezTo>
                    <a:pt x="552" y="4336"/>
                    <a:pt x="728" y="4537"/>
                    <a:pt x="928" y="4712"/>
                  </a:cubicBezTo>
                  <a:lnTo>
                    <a:pt x="1379" y="4537"/>
                  </a:lnTo>
                  <a:cubicBezTo>
                    <a:pt x="1555" y="4637"/>
                    <a:pt x="1755" y="4737"/>
                    <a:pt x="1956" y="4813"/>
                  </a:cubicBezTo>
                  <a:lnTo>
                    <a:pt x="2081" y="5289"/>
                  </a:lnTo>
                  <a:cubicBezTo>
                    <a:pt x="2282" y="5339"/>
                    <a:pt x="2457" y="5364"/>
                    <a:pt x="2657" y="5364"/>
                  </a:cubicBezTo>
                  <a:cubicBezTo>
                    <a:pt x="2733" y="5364"/>
                    <a:pt x="2808" y="5364"/>
                    <a:pt x="2883" y="5339"/>
                  </a:cubicBezTo>
                  <a:lnTo>
                    <a:pt x="3084" y="4888"/>
                  </a:lnTo>
                  <a:cubicBezTo>
                    <a:pt x="3284" y="4863"/>
                    <a:pt x="3485" y="4787"/>
                    <a:pt x="3660" y="4687"/>
                  </a:cubicBezTo>
                  <a:lnTo>
                    <a:pt x="4111" y="4938"/>
                  </a:lnTo>
                  <a:cubicBezTo>
                    <a:pt x="4337" y="4787"/>
                    <a:pt x="4537" y="4612"/>
                    <a:pt x="4713" y="4412"/>
                  </a:cubicBezTo>
                  <a:lnTo>
                    <a:pt x="4512" y="3960"/>
                  </a:lnTo>
                  <a:cubicBezTo>
                    <a:pt x="4637" y="3785"/>
                    <a:pt x="4738" y="3610"/>
                    <a:pt x="4813" y="3409"/>
                  </a:cubicBezTo>
                  <a:lnTo>
                    <a:pt x="5289" y="3259"/>
                  </a:lnTo>
                  <a:cubicBezTo>
                    <a:pt x="5314" y="3083"/>
                    <a:pt x="5339" y="2883"/>
                    <a:pt x="5339" y="2682"/>
                  </a:cubicBezTo>
                  <a:cubicBezTo>
                    <a:pt x="5339" y="2607"/>
                    <a:pt x="5339" y="2532"/>
                    <a:pt x="5339" y="2482"/>
                  </a:cubicBezTo>
                  <a:lnTo>
                    <a:pt x="4888" y="2281"/>
                  </a:lnTo>
                  <a:cubicBezTo>
                    <a:pt x="4838" y="2056"/>
                    <a:pt x="4788" y="1855"/>
                    <a:pt x="4688" y="1680"/>
                  </a:cubicBezTo>
                  <a:lnTo>
                    <a:pt x="4938" y="1254"/>
                  </a:lnTo>
                  <a:cubicBezTo>
                    <a:pt x="4788" y="1028"/>
                    <a:pt x="4612" y="828"/>
                    <a:pt x="4412" y="652"/>
                  </a:cubicBezTo>
                  <a:lnTo>
                    <a:pt x="3961" y="828"/>
                  </a:lnTo>
                  <a:cubicBezTo>
                    <a:pt x="3785" y="702"/>
                    <a:pt x="3585" y="602"/>
                    <a:pt x="3384" y="552"/>
                  </a:cubicBezTo>
                  <a:lnTo>
                    <a:pt x="3259" y="76"/>
                  </a:lnTo>
                  <a:cubicBezTo>
                    <a:pt x="3058" y="26"/>
                    <a:pt x="2883" y="1"/>
                    <a:pt x="26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476325" y="1479350"/>
              <a:ext cx="77100" cy="76475"/>
            </a:xfrm>
            <a:custGeom>
              <a:avLst/>
              <a:gdLst/>
              <a:ahLst/>
              <a:cxnLst/>
              <a:rect l="l" t="t" r="r" b="b"/>
              <a:pathLst>
                <a:path w="3084" h="3059" extrusionOk="0">
                  <a:moveTo>
                    <a:pt x="1529" y="0"/>
                  </a:moveTo>
                  <a:cubicBezTo>
                    <a:pt x="702" y="0"/>
                    <a:pt x="1" y="677"/>
                    <a:pt x="1" y="1529"/>
                  </a:cubicBezTo>
                  <a:cubicBezTo>
                    <a:pt x="1" y="2381"/>
                    <a:pt x="702" y="3058"/>
                    <a:pt x="1529" y="3058"/>
                  </a:cubicBezTo>
                  <a:cubicBezTo>
                    <a:pt x="2382" y="3058"/>
                    <a:pt x="3083" y="2381"/>
                    <a:pt x="3083" y="1529"/>
                  </a:cubicBezTo>
                  <a:cubicBezTo>
                    <a:pt x="3083" y="677"/>
                    <a:pt x="2382" y="0"/>
                    <a:pt x="15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2"/>
          <p:cNvGrpSpPr/>
          <p:nvPr/>
        </p:nvGrpSpPr>
        <p:grpSpPr>
          <a:xfrm>
            <a:off x="723674" y="1578426"/>
            <a:ext cx="552301" cy="552301"/>
            <a:chOff x="1582850" y="1325200"/>
            <a:chExt cx="209300" cy="209300"/>
          </a:xfrm>
        </p:grpSpPr>
        <p:sp>
          <p:nvSpPr>
            <p:cNvPr id="108" name="Google Shape;108;p2"/>
            <p:cNvSpPr/>
            <p:nvPr/>
          </p:nvSpPr>
          <p:spPr>
            <a:xfrm>
              <a:off x="1582850" y="1325200"/>
              <a:ext cx="209300" cy="209300"/>
            </a:xfrm>
            <a:custGeom>
              <a:avLst/>
              <a:gdLst/>
              <a:ahLst/>
              <a:cxnLst/>
              <a:rect l="l" t="t" r="r" b="b"/>
              <a:pathLst>
                <a:path w="8372" h="8372" extrusionOk="0">
                  <a:moveTo>
                    <a:pt x="4111" y="1"/>
                  </a:moveTo>
                  <a:cubicBezTo>
                    <a:pt x="3810" y="1"/>
                    <a:pt x="3509" y="26"/>
                    <a:pt x="3208" y="101"/>
                  </a:cubicBezTo>
                  <a:cubicBezTo>
                    <a:pt x="3083" y="126"/>
                    <a:pt x="2983" y="176"/>
                    <a:pt x="2883" y="201"/>
                  </a:cubicBezTo>
                  <a:lnTo>
                    <a:pt x="2757" y="953"/>
                  </a:lnTo>
                  <a:cubicBezTo>
                    <a:pt x="2456" y="1104"/>
                    <a:pt x="2181" y="1279"/>
                    <a:pt x="1930" y="1480"/>
                  </a:cubicBezTo>
                  <a:lnTo>
                    <a:pt x="1178" y="1279"/>
                  </a:lnTo>
                  <a:cubicBezTo>
                    <a:pt x="878" y="1580"/>
                    <a:pt x="652" y="1931"/>
                    <a:pt x="451" y="2282"/>
                  </a:cubicBezTo>
                  <a:lnTo>
                    <a:pt x="903" y="2933"/>
                  </a:lnTo>
                  <a:cubicBezTo>
                    <a:pt x="777" y="3234"/>
                    <a:pt x="702" y="3560"/>
                    <a:pt x="677" y="3886"/>
                  </a:cubicBezTo>
                  <a:lnTo>
                    <a:pt x="0" y="4262"/>
                  </a:lnTo>
                  <a:cubicBezTo>
                    <a:pt x="0" y="4562"/>
                    <a:pt x="50" y="4863"/>
                    <a:pt x="126" y="5189"/>
                  </a:cubicBezTo>
                  <a:cubicBezTo>
                    <a:pt x="151" y="5289"/>
                    <a:pt x="176" y="5389"/>
                    <a:pt x="201" y="5490"/>
                  </a:cubicBezTo>
                  <a:lnTo>
                    <a:pt x="978" y="5615"/>
                  </a:lnTo>
                  <a:cubicBezTo>
                    <a:pt x="1103" y="5941"/>
                    <a:pt x="1279" y="6217"/>
                    <a:pt x="1504" y="6442"/>
                  </a:cubicBezTo>
                  <a:lnTo>
                    <a:pt x="1279" y="7194"/>
                  </a:lnTo>
                  <a:cubicBezTo>
                    <a:pt x="1579" y="7495"/>
                    <a:pt x="1930" y="7745"/>
                    <a:pt x="2306" y="7921"/>
                  </a:cubicBezTo>
                  <a:lnTo>
                    <a:pt x="2933" y="7470"/>
                  </a:lnTo>
                  <a:cubicBezTo>
                    <a:pt x="3233" y="7595"/>
                    <a:pt x="3559" y="7670"/>
                    <a:pt x="3885" y="7695"/>
                  </a:cubicBezTo>
                  <a:lnTo>
                    <a:pt x="4261" y="8372"/>
                  </a:lnTo>
                  <a:cubicBezTo>
                    <a:pt x="4562" y="8372"/>
                    <a:pt x="4888" y="8322"/>
                    <a:pt x="5188" y="8247"/>
                  </a:cubicBezTo>
                  <a:cubicBezTo>
                    <a:pt x="5289" y="8222"/>
                    <a:pt x="5389" y="8196"/>
                    <a:pt x="5489" y="8171"/>
                  </a:cubicBezTo>
                  <a:lnTo>
                    <a:pt x="5639" y="7394"/>
                  </a:lnTo>
                  <a:cubicBezTo>
                    <a:pt x="5940" y="7269"/>
                    <a:pt x="6216" y="7094"/>
                    <a:pt x="6467" y="6893"/>
                  </a:cubicBezTo>
                  <a:lnTo>
                    <a:pt x="7218" y="7094"/>
                  </a:lnTo>
                  <a:cubicBezTo>
                    <a:pt x="7494" y="6793"/>
                    <a:pt x="7745" y="6442"/>
                    <a:pt x="7920" y="6066"/>
                  </a:cubicBezTo>
                  <a:lnTo>
                    <a:pt x="7494" y="5440"/>
                  </a:lnTo>
                  <a:cubicBezTo>
                    <a:pt x="7594" y="5139"/>
                    <a:pt x="7670" y="4813"/>
                    <a:pt x="7695" y="4487"/>
                  </a:cubicBezTo>
                  <a:lnTo>
                    <a:pt x="8371" y="4111"/>
                  </a:lnTo>
                  <a:cubicBezTo>
                    <a:pt x="8371" y="3810"/>
                    <a:pt x="8346" y="3485"/>
                    <a:pt x="8271" y="3184"/>
                  </a:cubicBezTo>
                  <a:cubicBezTo>
                    <a:pt x="8246" y="3084"/>
                    <a:pt x="8196" y="2983"/>
                    <a:pt x="8171" y="2883"/>
                  </a:cubicBezTo>
                  <a:lnTo>
                    <a:pt x="7419" y="2758"/>
                  </a:lnTo>
                  <a:cubicBezTo>
                    <a:pt x="7269" y="2432"/>
                    <a:pt x="7093" y="2156"/>
                    <a:pt x="6893" y="1906"/>
                  </a:cubicBezTo>
                  <a:lnTo>
                    <a:pt x="7093" y="1179"/>
                  </a:lnTo>
                  <a:cubicBezTo>
                    <a:pt x="6792" y="878"/>
                    <a:pt x="6467" y="628"/>
                    <a:pt x="6091" y="452"/>
                  </a:cubicBezTo>
                  <a:lnTo>
                    <a:pt x="5439" y="903"/>
                  </a:lnTo>
                  <a:cubicBezTo>
                    <a:pt x="5138" y="778"/>
                    <a:pt x="4812" y="703"/>
                    <a:pt x="4487" y="678"/>
                  </a:cubicBezTo>
                  <a:lnTo>
                    <a:pt x="4111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621075" y="1369750"/>
              <a:ext cx="132850" cy="120200"/>
            </a:xfrm>
            <a:custGeom>
              <a:avLst/>
              <a:gdLst/>
              <a:ahLst/>
              <a:cxnLst/>
              <a:rect l="l" t="t" r="r" b="b"/>
              <a:pathLst>
                <a:path w="5314" h="4808" extrusionOk="0">
                  <a:moveTo>
                    <a:pt x="2667" y="1"/>
                  </a:moveTo>
                  <a:cubicBezTo>
                    <a:pt x="2474" y="1"/>
                    <a:pt x="2277" y="24"/>
                    <a:pt x="2080" y="74"/>
                  </a:cubicBezTo>
                  <a:cubicBezTo>
                    <a:pt x="802" y="374"/>
                    <a:pt x="0" y="1678"/>
                    <a:pt x="326" y="2981"/>
                  </a:cubicBezTo>
                  <a:cubicBezTo>
                    <a:pt x="603" y="4066"/>
                    <a:pt x="1584" y="4808"/>
                    <a:pt x="2656" y="4808"/>
                  </a:cubicBezTo>
                  <a:cubicBezTo>
                    <a:pt x="2847" y="4808"/>
                    <a:pt x="3040" y="4784"/>
                    <a:pt x="3233" y="4735"/>
                  </a:cubicBezTo>
                  <a:cubicBezTo>
                    <a:pt x="4511" y="4435"/>
                    <a:pt x="5313" y="3131"/>
                    <a:pt x="4988" y="1828"/>
                  </a:cubicBezTo>
                  <a:cubicBezTo>
                    <a:pt x="4732" y="743"/>
                    <a:pt x="3754" y="1"/>
                    <a:pt x="2667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643000" y="1389100"/>
              <a:ext cx="89625" cy="81300"/>
            </a:xfrm>
            <a:custGeom>
              <a:avLst/>
              <a:gdLst/>
              <a:ahLst/>
              <a:cxnLst/>
              <a:rect l="l" t="t" r="r" b="b"/>
              <a:pathLst>
                <a:path w="3585" h="3252" extrusionOk="0">
                  <a:moveTo>
                    <a:pt x="1801" y="1"/>
                  </a:moveTo>
                  <a:cubicBezTo>
                    <a:pt x="1670" y="1"/>
                    <a:pt x="1537" y="17"/>
                    <a:pt x="1404" y="51"/>
                  </a:cubicBezTo>
                  <a:cubicBezTo>
                    <a:pt x="527" y="252"/>
                    <a:pt x="0" y="1154"/>
                    <a:pt x="201" y="2006"/>
                  </a:cubicBezTo>
                  <a:cubicBezTo>
                    <a:pt x="394" y="2758"/>
                    <a:pt x="1066" y="3252"/>
                    <a:pt x="1806" y="3252"/>
                  </a:cubicBezTo>
                  <a:cubicBezTo>
                    <a:pt x="1930" y="3252"/>
                    <a:pt x="2055" y="3238"/>
                    <a:pt x="2181" y="3209"/>
                  </a:cubicBezTo>
                  <a:cubicBezTo>
                    <a:pt x="3033" y="2984"/>
                    <a:pt x="3584" y="2107"/>
                    <a:pt x="3359" y="1254"/>
                  </a:cubicBezTo>
                  <a:cubicBezTo>
                    <a:pt x="3189" y="510"/>
                    <a:pt x="2532" y="1"/>
                    <a:pt x="18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664925" y="1409050"/>
              <a:ext cx="45775" cy="41425"/>
            </a:xfrm>
            <a:custGeom>
              <a:avLst/>
              <a:gdLst/>
              <a:ahLst/>
              <a:cxnLst/>
              <a:rect l="l" t="t" r="r" b="b"/>
              <a:pathLst>
                <a:path w="1831" h="1657" extrusionOk="0">
                  <a:moveTo>
                    <a:pt x="922" y="0"/>
                  </a:moveTo>
                  <a:cubicBezTo>
                    <a:pt x="850" y="0"/>
                    <a:pt x="776" y="10"/>
                    <a:pt x="702" y="30"/>
                  </a:cubicBezTo>
                  <a:cubicBezTo>
                    <a:pt x="276" y="131"/>
                    <a:pt x="1" y="582"/>
                    <a:pt x="101" y="1033"/>
                  </a:cubicBezTo>
                  <a:cubicBezTo>
                    <a:pt x="186" y="1418"/>
                    <a:pt x="527" y="1656"/>
                    <a:pt x="905" y="1656"/>
                  </a:cubicBezTo>
                  <a:cubicBezTo>
                    <a:pt x="970" y="1656"/>
                    <a:pt x="1037" y="1649"/>
                    <a:pt x="1103" y="1634"/>
                  </a:cubicBezTo>
                  <a:cubicBezTo>
                    <a:pt x="1554" y="1534"/>
                    <a:pt x="1830" y="1083"/>
                    <a:pt x="1705" y="632"/>
                  </a:cubicBezTo>
                  <a:cubicBezTo>
                    <a:pt x="1621" y="255"/>
                    <a:pt x="1292" y="0"/>
                    <a:pt x="9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12;p2"/>
          <p:cNvGrpSpPr/>
          <p:nvPr/>
        </p:nvGrpSpPr>
        <p:grpSpPr>
          <a:xfrm>
            <a:off x="-64791" y="3334954"/>
            <a:ext cx="2438787" cy="1857515"/>
            <a:chOff x="-64791" y="3334954"/>
            <a:chExt cx="2438787" cy="1857515"/>
          </a:xfrm>
        </p:grpSpPr>
        <p:sp>
          <p:nvSpPr>
            <p:cNvPr id="113" name="Google Shape;113;p2"/>
            <p:cNvSpPr/>
            <p:nvPr/>
          </p:nvSpPr>
          <p:spPr>
            <a:xfrm>
              <a:off x="153233" y="4953367"/>
              <a:ext cx="101" cy="10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735872" y="4953367"/>
              <a:ext cx="101" cy="10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73449" y="4953367"/>
              <a:ext cx="527044" cy="101"/>
            </a:xfrm>
            <a:custGeom>
              <a:avLst/>
              <a:gdLst/>
              <a:ahLst/>
              <a:cxnLst/>
              <a:rect l="l" t="t" r="r" b="b"/>
              <a:pathLst>
                <a:path w="5214" h="1" fill="none" extrusionOk="0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26784" y="4811455"/>
              <a:ext cx="106541" cy="101"/>
            </a:xfrm>
            <a:custGeom>
              <a:avLst/>
              <a:gdLst/>
              <a:ahLst/>
              <a:cxnLst/>
              <a:rect l="l" t="t" r="r" b="b"/>
              <a:pathLst>
                <a:path w="1054" h="1" fill="none" extrusionOk="0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15" y="4735444"/>
              <a:ext cx="78642" cy="101"/>
            </a:xfrm>
            <a:custGeom>
              <a:avLst/>
              <a:gdLst/>
              <a:ahLst/>
              <a:cxnLst/>
              <a:rect l="l" t="t" r="r" b="b"/>
              <a:pathLst>
                <a:path w="778" h="1" fill="none" extrusionOk="0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811974" y="4755761"/>
              <a:ext cx="53372" cy="101"/>
            </a:xfrm>
            <a:custGeom>
              <a:avLst/>
              <a:gdLst/>
              <a:ahLst/>
              <a:cxnLst/>
              <a:rect l="l" t="t" r="r" b="b"/>
              <a:pathLst>
                <a:path w="528" h="1" fill="none" extrusionOk="0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459715" y="5029378"/>
              <a:ext cx="101" cy="114116"/>
            </a:xfrm>
            <a:custGeom>
              <a:avLst/>
              <a:gdLst/>
              <a:ahLst/>
              <a:cxnLst/>
              <a:rect l="l" t="t" r="r" b="b"/>
              <a:pathLst>
                <a:path w="1" h="1129" fill="none" extrusionOk="0">
                  <a:moveTo>
                    <a:pt x="1" y="0"/>
                  </a:moveTo>
                  <a:lnTo>
                    <a:pt x="1" y="1128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335585" y="5029378"/>
              <a:ext cx="101" cy="53268"/>
            </a:xfrm>
            <a:custGeom>
              <a:avLst/>
              <a:gdLst/>
              <a:ahLst/>
              <a:cxnLst/>
              <a:rect l="l" t="t" r="r" b="b"/>
              <a:pathLst>
                <a:path w="1" h="527" fill="none" extrusionOk="0">
                  <a:moveTo>
                    <a:pt x="1" y="0"/>
                  </a:moveTo>
                  <a:lnTo>
                    <a:pt x="1" y="5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244409" y="5029378"/>
              <a:ext cx="101" cy="83692"/>
            </a:xfrm>
            <a:custGeom>
              <a:avLst/>
              <a:gdLst/>
              <a:ahLst/>
              <a:cxnLst/>
              <a:rect l="l" t="t" r="r" b="b"/>
              <a:pathLst>
                <a:path w="1" h="828" fill="none" extrusionOk="0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11743" y="5029378"/>
              <a:ext cx="101" cy="83692"/>
            </a:xfrm>
            <a:custGeom>
              <a:avLst/>
              <a:gdLst/>
              <a:ahLst/>
              <a:cxnLst/>
              <a:rect l="l" t="t" r="r" b="b"/>
              <a:pathLst>
                <a:path w="1" h="828" fill="none" extrusionOk="0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35729" y="5029378"/>
              <a:ext cx="101" cy="63376"/>
            </a:xfrm>
            <a:custGeom>
              <a:avLst/>
              <a:gdLst/>
              <a:ahLst/>
              <a:cxnLst/>
              <a:rect l="l" t="t" r="r" b="b"/>
              <a:pathLst>
                <a:path w="1" h="627" fill="none" extrusionOk="0">
                  <a:moveTo>
                    <a:pt x="1" y="0"/>
                  </a:moveTo>
                  <a:lnTo>
                    <a:pt x="1" y="6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 rot="5400000" flipH="1">
              <a:off x="1339300" y="4319646"/>
              <a:ext cx="345501" cy="1400147"/>
            </a:xfrm>
            <a:custGeom>
              <a:avLst/>
              <a:gdLst/>
              <a:ahLst/>
              <a:cxnLst/>
              <a:rect l="l" t="t" r="r" b="b"/>
              <a:pathLst>
                <a:path w="1330" h="5390" fill="none" extrusionOk="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201348" y="4418870"/>
              <a:ext cx="486510" cy="486486"/>
            </a:xfrm>
            <a:custGeom>
              <a:avLst/>
              <a:gdLst/>
              <a:ahLst/>
              <a:cxnLst/>
              <a:rect l="l" t="t" r="r" b="b"/>
              <a:pathLst>
                <a:path w="4813" h="4813" fill="none" extrusionOk="0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82416" y="4499934"/>
              <a:ext cx="324374" cy="324358"/>
            </a:xfrm>
            <a:custGeom>
              <a:avLst/>
              <a:gdLst/>
              <a:ahLst/>
              <a:cxnLst/>
              <a:rect l="l" t="t" r="r" b="b"/>
              <a:pathLst>
                <a:path w="3209" h="3209" extrusionOk="0">
                  <a:moveTo>
                    <a:pt x="0" y="0"/>
                  </a:moveTo>
                  <a:lnTo>
                    <a:pt x="0" y="3208"/>
                  </a:lnTo>
                  <a:lnTo>
                    <a:pt x="3208" y="3208"/>
                  </a:lnTo>
                  <a:lnTo>
                    <a:pt x="3208" y="0"/>
                  </a:ln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53233" y="4388445"/>
              <a:ext cx="101" cy="527018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53233" y="4370656"/>
              <a:ext cx="101" cy="10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91139" y="4370656"/>
              <a:ext cx="527145" cy="101"/>
            </a:xfrm>
            <a:custGeom>
              <a:avLst/>
              <a:gdLst/>
              <a:ahLst/>
              <a:cxnLst/>
              <a:rect l="l" t="t" r="r" b="b"/>
              <a:pathLst>
                <a:path w="5215" h="1" fill="none" extrusionOk="0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735872" y="4370656"/>
              <a:ext cx="101" cy="10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735872" y="4406134"/>
              <a:ext cx="101" cy="527018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79746" y="4297273"/>
              <a:ext cx="732242" cy="729678"/>
            </a:xfrm>
            <a:custGeom>
              <a:avLst/>
              <a:gdLst/>
              <a:ahLst/>
              <a:cxnLst/>
              <a:rect l="l" t="t" r="r" b="b"/>
              <a:pathLst>
                <a:path w="7244" h="7219" fill="none" extrusionOk="0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31917" y="3334954"/>
              <a:ext cx="201068" cy="201068"/>
            </a:xfrm>
            <a:custGeom>
              <a:avLst/>
              <a:gdLst/>
              <a:ahLst/>
              <a:cxnLst/>
              <a:rect l="l" t="t" r="r" b="b"/>
              <a:pathLst>
                <a:path w="1204" h="1204" fill="none" extrusionOk="0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4" name="Google Shape;134;p2"/>
            <p:cNvCxnSpPr/>
            <p:nvPr/>
          </p:nvCxnSpPr>
          <p:spPr>
            <a:xfrm rot="10800000">
              <a:off x="432450" y="3536025"/>
              <a:ext cx="0" cy="7647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5" name="Google Shape;135;p2"/>
            <p:cNvSpPr/>
            <p:nvPr/>
          </p:nvSpPr>
          <p:spPr>
            <a:xfrm>
              <a:off x="553421" y="3371325"/>
              <a:ext cx="163326" cy="921005"/>
            </a:xfrm>
            <a:custGeom>
              <a:avLst/>
              <a:gdLst/>
              <a:ahLst/>
              <a:cxnLst/>
              <a:rect l="l" t="t" r="r" b="b"/>
              <a:pathLst>
                <a:path w="978" h="5515" fill="none" extrusionOk="0">
                  <a:moveTo>
                    <a:pt x="0" y="5514"/>
                  </a:moveTo>
                  <a:lnTo>
                    <a:pt x="0" y="3509"/>
                  </a:lnTo>
                  <a:lnTo>
                    <a:pt x="977" y="2532"/>
                  </a:lnTo>
                  <a:lnTo>
                    <a:pt x="977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33388" y="3392200"/>
              <a:ext cx="222110" cy="900130"/>
            </a:xfrm>
            <a:custGeom>
              <a:avLst/>
              <a:gdLst/>
              <a:ahLst/>
              <a:cxnLst/>
              <a:rect l="l" t="t" r="r" b="b"/>
              <a:pathLst>
                <a:path w="1330" h="5390" fill="none" extrusionOk="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279842" y="3919750"/>
              <a:ext cx="167" cy="372577"/>
            </a:xfrm>
            <a:custGeom>
              <a:avLst/>
              <a:gdLst/>
              <a:ahLst/>
              <a:cxnLst/>
              <a:rect l="l" t="t" r="r" b="b"/>
              <a:pathLst>
                <a:path w="1" h="2231" fill="none" extrusionOk="0">
                  <a:moveTo>
                    <a:pt x="1" y="2231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47217" y="3919750"/>
              <a:ext cx="167" cy="372577"/>
            </a:xfrm>
            <a:custGeom>
              <a:avLst/>
              <a:gdLst/>
              <a:ahLst/>
              <a:cxnLst/>
              <a:rect l="l" t="t" r="r" b="b"/>
              <a:pathLst>
                <a:path w="1" h="2231" fill="none" extrusionOk="0">
                  <a:moveTo>
                    <a:pt x="0" y="2231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-64791" y="4659535"/>
              <a:ext cx="144548" cy="101"/>
            </a:xfrm>
            <a:custGeom>
              <a:avLst/>
              <a:gdLst/>
              <a:ahLst/>
              <a:cxnLst/>
              <a:rect l="l" t="t" r="r" b="b"/>
              <a:pathLst>
                <a:path w="1430" h="1" fill="none" extrusionOk="0">
                  <a:moveTo>
                    <a:pt x="1430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1223" y="4537939"/>
              <a:ext cx="68534" cy="101"/>
            </a:xfrm>
            <a:custGeom>
              <a:avLst/>
              <a:gdLst/>
              <a:ahLst/>
              <a:cxnLst/>
              <a:rect l="l" t="t" r="r" b="b"/>
              <a:pathLst>
                <a:path w="678" h="1" fill="none" extrusionOk="0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-26784" y="4444139"/>
              <a:ext cx="106541" cy="101"/>
            </a:xfrm>
            <a:custGeom>
              <a:avLst/>
              <a:gdLst/>
              <a:ahLst/>
              <a:cxnLst/>
              <a:rect l="l" t="t" r="r" b="b"/>
              <a:pathLst>
                <a:path w="1054" h="1" fill="none" extrusionOk="0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811974" y="4479617"/>
              <a:ext cx="83696" cy="101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811974" y="4555627"/>
              <a:ext cx="63480" cy="101"/>
            </a:xfrm>
            <a:custGeom>
              <a:avLst/>
              <a:gdLst/>
              <a:ahLst/>
              <a:cxnLst/>
              <a:rect l="l" t="t" r="r" b="b"/>
              <a:pathLst>
                <a:path w="628" h="1" fill="none" extrusionOk="0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 rot="5400000">
              <a:off x="2172928" y="4531170"/>
              <a:ext cx="201068" cy="201068"/>
            </a:xfrm>
            <a:custGeom>
              <a:avLst/>
              <a:gdLst/>
              <a:ahLst/>
              <a:cxnLst/>
              <a:rect l="l" t="t" r="r" b="b"/>
              <a:pathLst>
                <a:path w="1204" h="1204" fill="none" extrusionOk="0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5" name="Google Shape;145;p2"/>
            <p:cNvCxnSpPr/>
            <p:nvPr/>
          </p:nvCxnSpPr>
          <p:spPr>
            <a:xfrm>
              <a:off x="809451" y="4631704"/>
              <a:ext cx="1366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6" name="Google Shape;146;p2"/>
          <p:cNvGrpSpPr/>
          <p:nvPr/>
        </p:nvGrpSpPr>
        <p:grpSpPr>
          <a:xfrm>
            <a:off x="5266248" y="4230494"/>
            <a:ext cx="3157758" cy="296582"/>
            <a:chOff x="5266248" y="4230494"/>
            <a:chExt cx="3157758" cy="296582"/>
          </a:xfrm>
        </p:grpSpPr>
        <p:sp>
          <p:nvSpPr>
            <p:cNvPr id="147" name="Google Shape;147;p2"/>
            <p:cNvSpPr/>
            <p:nvPr/>
          </p:nvSpPr>
          <p:spPr>
            <a:xfrm>
              <a:off x="526624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5459599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649735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5839743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029880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220016" y="4230494"/>
              <a:ext cx="106446" cy="296582"/>
            </a:xfrm>
            <a:custGeom>
              <a:avLst/>
              <a:gdLst/>
              <a:ahLst/>
              <a:cxnLst/>
              <a:rect l="l" t="t" r="r" b="b"/>
              <a:pathLst>
                <a:path w="828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41323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603375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793511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98364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7176870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7367006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7557143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7747151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7940501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813063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8320774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2"/>
          <p:cNvSpPr txBox="1">
            <a:spLocks noGrp="1"/>
          </p:cNvSpPr>
          <p:nvPr>
            <p:ph type="ctrTitle"/>
          </p:nvPr>
        </p:nvSpPr>
        <p:spPr>
          <a:xfrm>
            <a:off x="1009200" y="1741047"/>
            <a:ext cx="7125600" cy="114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1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5" name="Google Shape;165;p2"/>
          <p:cNvSpPr txBox="1">
            <a:spLocks noGrp="1"/>
          </p:cNvSpPr>
          <p:nvPr>
            <p:ph type="subTitle" idx="1"/>
          </p:nvPr>
        </p:nvSpPr>
        <p:spPr>
          <a:xfrm>
            <a:off x="1009200" y="2888246"/>
            <a:ext cx="7125600" cy="51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rgbClr val="00F4AD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66" name="Google Shape;166;p2"/>
          <p:cNvGrpSpPr/>
          <p:nvPr/>
        </p:nvGrpSpPr>
        <p:grpSpPr>
          <a:xfrm>
            <a:off x="207789" y="1295745"/>
            <a:ext cx="552301" cy="552301"/>
            <a:chOff x="1387350" y="1218075"/>
            <a:chExt cx="209300" cy="209300"/>
          </a:xfrm>
        </p:grpSpPr>
        <p:sp>
          <p:nvSpPr>
            <p:cNvPr id="167" name="Google Shape;167;p2"/>
            <p:cNvSpPr/>
            <p:nvPr/>
          </p:nvSpPr>
          <p:spPr>
            <a:xfrm>
              <a:off x="1387350" y="1218075"/>
              <a:ext cx="209300" cy="209300"/>
            </a:xfrm>
            <a:custGeom>
              <a:avLst/>
              <a:gdLst/>
              <a:ahLst/>
              <a:cxnLst/>
              <a:rect l="l" t="t" r="r" b="b"/>
              <a:pathLst>
                <a:path w="8372" h="8372" extrusionOk="0">
                  <a:moveTo>
                    <a:pt x="3860" y="0"/>
                  </a:moveTo>
                  <a:lnTo>
                    <a:pt x="3560" y="727"/>
                  </a:lnTo>
                  <a:cubicBezTo>
                    <a:pt x="3234" y="777"/>
                    <a:pt x="2908" y="877"/>
                    <a:pt x="2632" y="1028"/>
                  </a:cubicBezTo>
                  <a:lnTo>
                    <a:pt x="1956" y="652"/>
                  </a:lnTo>
                  <a:cubicBezTo>
                    <a:pt x="1605" y="877"/>
                    <a:pt x="1279" y="1153"/>
                    <a:pt x="1003" y="1454"/>
                  </a:cubicBezTo>
                  <a:lnTo>
                    <a:pt x="1279" y="2181"/>
                  </a:lnTo>
                  <a:cubicBezTo>
                    <a:pt x="1103" y="2456"/>
                    <a:pt x="953" y="2757"/>
                    <a:pt x="853" y="3058"/>
                  </a:cubicBezTo>
                  <a:lnTo>
                    <a:pt x="101" y="3258"/>
                  </a:lnTo>
                  <a:cubicBezTo>
                    <a:pt x="26" y="3559"/>
                    <a:pt x="1" y="3860"/>
                    <a:pt x="1" y="4186"/>
                  </a:cubicBezTo>
                  <a:cubicBezTo>
                    <a:pt x="1" y="4286"/>
                    <a:pt x="1" y="4411"/>
                    <a:pt x="26" y="4512"/>
                  </a:cubicBezTo>
                  <a:lnTo>
                    <a:pt x="728" y="4812"/>
                  </a:lnTo>
                  <a:cubicBezTo>
                    <a:pt x="778" y="5163"/>
                    <a:pt x="878" y="5464"/>
                    <a:pt x="1028" y="5765"/>
                  </a:cubicBezTo>
                  <a:lnTo>
                    <a:pt x="652" y="6441"/>
                  </a:lnTo>
                  <a:cubicBezTo>
                    <a:pt x="878" y="6792"/>
                    <a:pt x="1154" y="7093"/>
                    <a:pt x="1454" y="7369"/>
                  </a:cubicBezTo>
                  <a:lnTo>
                    <a:pt x="2181" y="7093"/>
                  </a:lnTo>
                  <a:cubicBezTo>
                    <a:pt x="2457" y="7268"/>
                    <a:pt x="2758" y="7419"/>
                    <a:pt x="3058" y="7519"/>
                  </a:cubicBezTo>
                  <a:lnTo>
                    <a:pt x="3284" y="8271"/>
                  </a:lnTo>
                  <a:cubicBezTo>
                    <a:pt x="3560" y="8346"/>
                    <a:pt x="3885" y="8371"/>
                    <a:pt x="4186" y="8371"/>
                  </a:cubicBezTo>
                  <a:lnTo>
                    <a:pt x="4512" y="8371"/>
                  </a:lnTo>
                  <a:lnTo>
                    <a:pt x="4838" y="7644"/>
                  </a:lnTo>
                  <a:cubicBezTo>
                    <a:pt x="5164" y="7594"/>
                    <a:pt x="5464" y="7494"/>
                    <a:pt x="5765" y="7344"/>
                  </a:cubicBezTo>
                  <a:lnTo>
                    <a:pt x="6442" y="7720"/>
                  </a:lnTo>
                  <a:cubicBezTo>
                    <a:pt x="6793" y="7519"/>
                    <a:pt x="7093" y="7243"/>
                    <a:pt x="7369" y="6918"/>
                  </a:cubicBezTo>
                  <a:lnTo>
                    <a:pt x="7093" y="6191"/>
                  </a:lnTo>
                  <a:cubicBezTo>
                    <a:pt x="7269" y="5915"/>
                    <a:pt x="7419" y="5639"/>
                    <a:pt x="7545" y="5314"/>
                  </a:cubicBezTo>
                  <a:lnTo>
                    <a:pt x="8271" y="5113"/>
                  </a:lnTo>
                  <a:cubicBezTo>
                    <a:pt x="8347" y="4812"/>
                    <a:pt x="8372" y="4512"/>
                    <a:pt x="8372" y="4186"/>
                  </a:cubicBezTo>
                  <a:cubicBezTo>
                    <a:pt x="8372" y="4085"/>
                    <a:pt x="8372" y="3985"/>
                    <a:pt x="8372" y="3860"/>
                  </a:cubicBezTo>
                  <a:lnTo>
                    <a:pt x="7670" y="3559"/>
                  </a:lnTo>
                  <a:cubicBezTo>
                    <a:pt x="7595" y="3233"/>
                    <a:pt x="7494" y="2907"/>
                    <a:pt x="7344" y="2632"/>
                  </a:cubicBezTo>
                  <a:lnTo>
                    <a:pt x="7745" y="1955"/>
                  </a:lnTo>
                  <a:cubicBezTo>
                    <a:pt x="7520" y="1604"/>
                    <a:pt x="7244" y="1278"/>
                    <a:pt x="6918" y="1003"/>
                  </a:cubicBezTo>
                  <a:lnTo>
                    <a:pt x="6191" y="1278"/>
                  </a:lnTo>
                  <a:cubicBezTo>
                    <a:pt x="5941" y="1103"/>
                    <a:pt x="5640" y="953"/>
                    <a:pt x="5314" y="852"/>
                  </a:cubicBezTo>
                  <a:lnTo>
                    <a:pt x="5114" y="100"/>
                  </a:lnTo>
                  <a:cubicBezTo>
                    <a:pt x="4813" y="25"/>
                    <a:pt x="4512" y="0"/>
                    <a:pt x="4186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387350" y="1218075"/>
              <a:ext cx="209300" cy="209300"/>
            </a:xfrm>
            <a:custGeom>
              <a:avLst/>
              <a:gdLst/>
              <a:ahLst/>
              <a:cxnLst/>
              <a:rect l="l" t="t" r="r" b="b"/>
              <a:pathLst>
                <a:path w="8372" h="8372" fill="none" extrusionOk="0">
                  <a:moveTo>
                    <a:pt x="8372" y="4186"/>
                  </a:moveTo>
                  <a:cubicBezTo>
                    <a:pt x="8372" y="4512"/>
                    <a:pt x="8347" y="4812"/>
                    <a:pt x="8271" y="5113"/>
                  </a:cubicBezTo>
                  <a:lnTo>
                    <a:pt x="7545" y="5314"/>
                  </a:lnTo>
                  <a:cubicBezTo>
                    <a:pt x="7419" y="5639"/>
                    <a:pt x="7269" y="5915"/>
                    <a:pt x="7093" y="6191"/>
                  </a:cubicBezTo>
                  <a:lnTo>
                    <a:pt x="7369" y="6918"/>
                  </a:lnTo>
                  <a:cubicBezTo>
                    <a:pt x="7093" y="7243"/>
                    <a:pt x="6793" y="7519"/>
                    <a:pt x="6442" y="7720"/>
                  </a:cubicBezTo>
                  <a:lnTo>
                    <a:pt x="5765" y="7344"/>
                  </a:lnTo>
                  <a:cubicBezTo>
                    <a:pt x="5464" y="7494"/>
                    <a:pt x="5164" y="7594"/>
                    <a:pt x="4838" y="7644"/>
                  </a:cubicBezTo>
                  <a:lnTo>
                    <a:pt x="4512" y="8371"/>
                  </a:lnTo>
                  <a:cubicBezTo>
                    <a:pt x="4412" y="8371"/>
                    <a:pt x="4312" y="8371"/>
                    <a:pt x="4186" y="8371"/>
                  </a:cubicBezTo>
                  <a:cubicBezTo>
                    <a:pt x="3885" y="8371"/>
                    <a:pt x="3560" y="8346"/>
                    <a:pt x="3284" y="8271"/>
                  </a:cubicBezTo>
                  <a:lnTo>
                    <a:pt x="3058" y="7519"/>
                  </a:lnTo>
                  <a:cubicBezTo>
                    <a:pt x="2758" y="7419"/>
                    <a:pt x="2457" y="7268"/>
                    <a:pt x="2181" y="7093"/>
                  </a:cubicBezTo>
                  <a:lnTo>
                    <a:pt x="1454" y="7369"/>
                  </a:lnTo>
                  <a:cubicBezTo>
                    <a:pt x="1154" y="7093"/>
                    <a:pt x="878" y="6792"/>
                    <a:pt x="652" y="6441"/>
                  </a:cubicBezTo>
                  <a:lnTo>
                    <a:pt x="1028" y="5765"/>
                  </a:lnTo>
                  <a:cubicBezTo>
                    <a:pt x="878" y="5464"/>
                    <a:pt x="778" y="5163"/>
                    <a:pt x="728" y="4812"/>
                  </a:cubicBezTo>
                  <a:lnTo>
                    <a:pt x="26" y="4512"/>
                  </a:lnTo>
                  <a:cubicBezTo>
                    <a:pt x="1" y="4411"/>
                    <a:pt x="1" y="4286"/>
                    <a:pt x="1" y="4186"/>
                  </a:cubicBezTo>
                  <a:cubicBezTo>
                    <a:pt x="1" y="3860"/>
                    <a:pt x="26" y="3559"/>
                    <a:pt x="101" y="3258"/>
                  </a:cubicBezTo>
                  <a:lnTo>
                    <a:pt x="853" y="3058"/>
                  </a:lnTo>
                  <a:cubicBezTo>
                    <a:pt x="953" y="2757"/>
                    <a:pt x="1103" y="2456"/>
                    <a:pt x="1279" y="2181"/>
                  </a:cubicBezTo>
                  <a:lnTo>
                    <a:pt x="1003" y="1454"/>
                  </a:lnTo>
                  <a:cubicBezTo>
                    <a:pt x="1279" y="1153"/>
                    <a:pt x="1605" y="877"/>
                    <a:pt x="1956" y="652"/>
                  </a:cubicBezTo>
                  <a:lnTo>
                    <a:pt x="2632" y="1028"/>
                  </a:lnTo>
                  <a:cubicBezTo>
                    <a:pt x="2908" y="877"/>
                    <a:pt x="3234" y="777"/>
                    <a:pt x="3560" y="727"/>
                  </a:cubicBezTo>
                  <a:lnTo>
                    <a:pt x="3860" y="0"/>
                  </a:lnTo>
                  <a:cubicBezTo>
                    <a:pt x="3986" y="0"/>
                    <a:pt x="4086" y="0"/>
                    <a:pt x="4186" y="0"/>
                  </a:cubicBezTo>
                  <a:cubicBezTo>
                    <a:pt x="4512" y="0"/>
                    <a:pt x="4813" y="25"/>
                    <a:pt x="5114" y="100"/>
                  </a:cubicBezTo>
                  <a:lnTo>
                    <a:pt x="5314" y="852"/>
                  </a:lnTo>
                  <a:cubicBezTo>
                    <a:pt x="5640" y="953"/>
                    <a:pt x="5941" y="1103"/>
                    <a:pt x="6191" y="1278"/>
                  </a:cubicBezTo>
                  <a:lnTo>
                    <a:pt x="6918" y="1003"/>
                  </a:lnTo>
                  <a:cubicBezTo>
                    <a:pt x="7244" y="1278"/>
                    <a:pt x="7520" y="1604"/>
                    <a:pt x="7745" y="1955"/>
                  </a:cubicBezTo>
                  <a:lnTo>
                    <a:pt x="7344" y="2632"/>
                  </a:lnTo>
                  <a:cubicBezTo>
                    <a:pt x="7494" y="2907"/>
                    <a:pt x="7595" y="3233"/>
                    <a:pt x="7670" y="3559"/>
                  </a:cubicBezTo>
                  <a:lnTo>
                    <a:pt x="8372" y="3860"/>
                  </a:lnTo>
                  <a:cubicBezTo>
                    <a:pt x="8372" y="3985"/>
                    <a:pt x="8372" y="4085"/>
                    <a:pt x="8372" y="418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431850" y="1262550"/>
              <a:ext cx="120325" cy="120325"/>
            </a:xfrm>
            <a:custGeom>
              <a:avLst/>
              <a:gdLst/>
              <a:ahLst/>
              <a:cxnLst/>
              <a:rect l="l" t="t" r="r" b="b"/>
              <a:pathLst>
                <a:path w="4813" h="4813" extrusionOk="0">
                  <a:moveTo>
                    <a:pt x="2406" y="1"/>
                  </a:moveTo>
                  <a:cubicBezTo>
                    <a:pt x="1078" y="1"/>
                    <a:pt x="0" y="1078"/>
                    <a:pt x="0" y="2407"/>
                  </a:cubicBezTo>
                  <a:cubicBezTo>
                    <a:pt x="0" y="3735"/>
                    <a:pt x="1078" y="4813"/>
                    <a:pt x="2406" y="4813"/>
                  </a:cubicBezTo>
                  <a:cubicBezTo>
                    <a:pt x="3735" y="4813"/>
                    <a:pt x="4812" y="3735"/>
                    <a:pt x="4812" y="2407"/>
                  </a:cubicBezTo>
                  <a:cubicBezTo>
                    <a:pt x="4812" y="1078"/>
                    <a:pt x="3735" y="1"/>
                    <a:pt x="2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451275" y="1281975"/>
              <a:ext cx="81475" cy="81475"/>
            </a:xfrm>
            <a:custGeom>
              <a:avLst/>
              <a:gdLst/>
              <a:ahLst/>
              <a:cxnLst/>
              <a:rect l="l" t="t" r="r" b="b"/>
              <a:pathLst>
                <a:path w="3259" h="3259" fill="none" extrusionOk="0">
                  <a:moveTo>
                    <a:pt x="3258" y="1630"/>
                  </a:moveTo>
                  <a:cubicBezTo>
                    <a:pt x="3258" y="2532"/>
                    <a:pt x="2531" y="3259"/>
                    <a:pt x="1629" y="3259"/>
                  </a:cubicBezTo>
                  <a:cubicBezTo>
                    <a:pt x="727" y="3259"/>
                    <a:pt x="0" y="2532"/>
                    <a:pt x="0" y="1630"/>
                  </a:cubicBezTo>
                  <a:cubicBezTo>
                    <a:pt x="0" y="727"/>
                    <a:pt x="727" y="1"/>
                    <a:pt x="1629" y="1"/>
                  </a:cubicBezTo>
                  <a:cubicBezTo>
                    <a:pt x="2531" y="1"/>
                    <a:pt x="3258" y="727"/>
                    <a:pt x="3258" y="1630"/>
                  </a:cubicBezTo>
                  <a:close/>
                </a:path>
              </a:pathLst>
            </a:custGeom>
            <a:solidFill>
              <a:srgbClr val="0F3570"/>
            </a:solidFill>
            <a:ln w="9525" cap="flat" cmpd="sng">
              <a:solidFill>
                <a:schemeClr val="dk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4"/>
          <p:cNvGrpSpPr/>
          <p:nvPr/>
        </p:nvGrpSpPr>
        <p:grpSpPr>
          <a:xfrm>
            <a:off x="-566246" y="-831315"/>
            <a:ext cx="8377976" cy="1614718"/>
            <a:chOff x="-566246" y="-831315"/>
            <a:chExt cx="8377976" cy="1614718"/>
          </a:xfrm>
        </p:grpSpPr>
        <p:sp>
          <p:nvSpPr>
            <p:cNvPr id="225" name="Google Shape;225;p4"/>
            <p:cNvSpPr/>
            <p:nvPr/>
          </p:nvSpPr>
          <p:spPr>
            <a:xfrm rot="10800000">
              <a:off x="-178627" y="-831315"/>
              <a:ext cx="5711267" cy="1569921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 rot="10800000">
              <a:off x="2097663" y="-149871"/>
              <a:ext cx="3817027" cy="933273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 rot="10800000">
              <a:off x="5347154" y="-352704"/>
              <a:ext cx="2464576" cy="481412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 rot="10800000">
              <a:off x="5904951" y="-196402"/>
              <a:ext cx="115339" cy="115339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 rot="10800000">
              <a:off x="5926467" y="-174886"/>
              <a:ext cx="72977" cy="72977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 rot="10800000">
              <a:off x="1516950" y="116870"/>
              <a:ext cx="3646848" cy="11838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 rot="10800000">
              <a:off x="5146391" y="78677"/>
              <a:ext cx="88954" cy="88924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 rot="10800000">
              <a:off x="1478757" y="78677"/>
              <a:ext cx="88924" cy="88924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 rot="10800000">
              <a:off x="-398137" y="-606937"/>
              <a:ext cx="1361489" cy="1360302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 rot="10800000">
              <a:off x="-566246" y="-681953"/>
              <a:ext cx="1361520" cy="1360272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 rot="10800000">
              <a:off x="16173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 rot="10800000">
              <a:off x="414563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 rot="10800000">
              <a:off x="66742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 rot="10800000">
              <a:off x="92096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 rot="10800000">
              <a:off x="117382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 rot="10800000">
              <a:off x="142665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 rot="10800000">
              <a:off x="1679490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 rot="10800000">
              <a:off x="193305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 rot="10800000">
              <a:off x="1858707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 rot="10800000">
              <a:off x="175173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 rot="10800000">
              <a:off x="164546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 rot="10800000">
              <a:off x="153919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 rot="10800000">
              <a:off x="143289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 rot="10800000">
              <a:off x="132662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 rot="10800000">
              <a:off x="122035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 rot="10800000">
              <a:off x="11140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 rot="10800000">
              <a:off x="10077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4"/>
            <p:cNvSpPr/>
            <p:nvPr/>
          </p:nvSpPr>
          <p:spPr>
            <a:xfrm rot="10800000">
              <a:off x="90081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 rot="10800000">
              <a:off x="79454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" name="Google Shape;254;p4"/>
          <p:cNvGrpSpPr/>
          <p:nvPr/>
        </p:nvGrpSpPr>
        <p:grpSpPr>
          <a:xfrm>
            <a:off x="5926468" y="4708190"/>
            <a:ext cx="2668622" cy="250644"/>
            <a:chOff x="5926468" y="4708190"/>
            <a:chExt cx="2668622" cy="250644"/>
          </a:xfrm>
        </p:grpSpPr>
        <p:sp>
          <p:nvSpPr>
            <p:cNvPr id="255" name="Google Shape;255;p4"/>
            <p:cNvSpPr/>
            <p:nvPr/>
          </p:nvSpPr>
          <p:spPr>
            <a:xfrm>
              <a:off x="592646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608986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6250552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641112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657181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6732497" y="4708190"/>
              <a:ext cx="89958" cy="250644"/>
            </a:xfrm>
            <a:custGeom>
              <a:avLst/>
              <a:gdLst/>
              <a:ahLst/>
              <a:cxnLst/>
              <a:rect l="l" t="t" r="r" b="b"/>
              <a:pathLst>
                <a:path w="828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6895789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705647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721715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7377842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7541134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770181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786250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802307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8186479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834716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850784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" name="Google Shape;272;p4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4"/>
          <p:cNvSpPr txBox="1">
            <a:spLocks noGrp="1"/>
          </p:cNvSpPr>
          <p:nvPr>
            <p:ph type="body" idx="1"/>
          </p:nvPr>
        </p:nvSpPr>
        <p:spPr>
          <a:xfrm>
            <a:off x="720000" y="1242425"/>
            <a:ext cx="77040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2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7"/>
          <p:cNvGrpSpPr/>
          <p:nvPr/>
        </p:nvGrpSpPr>
        <p:grpSpPr>
          <a:xfrm rot="5400000">
            <a:off x="4458750" y="327550"/>
            <a:ext cx="40525" cy="1103625"/>
            <a:chOff x="4289175" y="3929550"/>
            <a:chExt cx="40525" cy="1103625"/>
          </a:xfrm>
        </p:grpSpPr>
        <p:sp>
          <p:nvSpPr>
            <p:cNvPr id="468" name="Google Shape;468;p7"/>
            <p:cNvSpPr/>
            <p:nvPr/>
          </p:nvSpPr>
          <p:spPr>
            <a:xfrm>
              <a:off x="4309150" y="3948375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7"/>
            <p:cNvSpPr/>
            <p:nvPr/>
          </p:nvSpPr>
          <p:spPr>
            <a:xfrm>
              <a:off x="4289175" y="3929550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0" name="Google Shape;470;p7"/>
          <p:cNvSpPr txBox="1">
            <a:spLocks noGrp="1"/>
          </p:cNvSpPr>
          <p:nvPr>
            <p:ph type="title"/>
          </p:nvPr>
        </p:nvSpPr>
        <p:spPr>
          <a:xfrm>
            <a:off x="4914300" y="1600200"/>
            <a:ext cx="3509700" cy="5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1" name="Google Shape;471;p7"/>
          <p:cNvSpPr txBox="1">
            <a:spLocks noGrp="1"/>
          </p:cNvSpPr>
          <p:nvPr>
            <p:ph type="subTitle" idx="1"/>
          </p:nvPr>
        </p:nvSpPr>
        <p:spPr>
          <a:xfrm>
            <a:off x="4914175" y="2571750"/>
            <a:ext cx="3509700" cy="14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472" name="Google Shape;472;p7"/>
          <p:cNvGrpSpPr/>
          <p:nvPr/>
        </p:nvGrpSpPr>
        <p:grpSpPr>
          <a:xfrm>
            <a:off x="1032650" y="1735501"/>
            <a:ext cx="2458221" cy="2138575"/>
            <a:chOff x="1032650" y="1735501"/>
            <a:chExt cx="2458221" cy="2138575"/>
          </a:xfrm>
        </p:grpSpPr>
        <p:sp>
          <p:nvSpPr>
            <p:cNvPr id="473" name="Google Shape;473;p7"/>
            <p:cNvSpPr/>
            <p:nvPr/>
          </p:nvSpPr>
          <p:spPr>
            <a:xfrm>
              <a:off x="1487148" y="1877758"/>
              <a:ext cx="1854040" cy="1854040"/>
            </a:xfrm>
            <a:custGeom>
              <a:avLst/>
              <a:gdLst/>
              <a:ahLst/>
              <a:cxnLst/>
              <a:rect l="l" t="t" r="r" b="b"/>
              <a:pathLst>
                <a:path w="4813" h="4813" fill="none" extrusionOk="0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7"/>
            <p:cNvSpPr/>
            <p:nvPr/>
          </p:nvSpPr>
          <p:spPr>
            <a:xfrm>
              <a:off x="1344890" y="1735501"/>
              <a:ext cx="2145981" cy="2138575"/>
            </a:xfrm>
            <a:custGeom>
              <a:avLst/>
              <a:gdLst/>
              <a:ahLst/>
              <a:cxnLst/>
              <a:rect l="l" t="t" r="r" b="b"/>
              <a:pathLst>
                <a:path w="7244" h="7219" fill="none" extrusionOk="0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7"/>
            <p:cNvSpPr/>
            <p:nvPr/>
          </p:nvSpPr>
          <p:spPr>
            <a:xfrm>
              <a:off x="1114412" y="3017876"/>
              <a:ext cx="230477" cy="296"/>
            </a:xfrm>
            <a:custGeom>
              <a:avLst/>
              <a:gdLst/>
              <a:ahLst/>
              <a:cxnLst/>
              <a:rect l="l" t="t" r="r" b="b"/>
              <a:pathLst>
                <a:path w="778" h="1" fill="none" extrusionOk="0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7"/>
            <p:cNvSpPr/>
            <p:nvPr/>
          </p:nvSpPr>
          <p:spPr>
            <a:xfrm>
              <a:off x="1144037" y="2439021"/>
              <a:ext cx="200852" cy="296"/>
            </a:xfrm>
            <a:custGeom>
              <a:avLst/>
              <a:gdLst/>
              <a:ahLst/>
              <a:cxnLst/>
              <a:rect l="l" t="t" r="r" b="b"/>
              <a:pathLst>
                <a:path w="678" h="1" fill="none" extrusionOk="0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7"/>
            <p:cNvSpPr/>
            <p:nvPr/>
          </p:nvSpPr>
          <p:spPr>
            <a:xfrm>
              <a:off x="1032650" y="2025910"/>
              <a:ext cx="312240" cy="296"/>
            </a:xfrm>
            <a:custGeom>
              <a:avLst/>
              <a:gdLst/>
              <a:ahLst/>
              <a:cxnLst/>
              <a:rect l="l" t="t" r="r" b="b"/>
              <a:pathLst>
                <a:path w="1054" h="1" fill="none" extrusionOk="0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" name="Google Shape;478;p7"/>
          <p:cNvGrpSpPr/>
          <p:nvPr/>
        </p:nvGrpSpPr>
        <p:grpSpPr>
          <a:xfrm>
            <a:off x="-1358125" y="2786225"/>
            <a:ext cx="2627875" cy="269025"/>
            <a:chOff x="-1358125" y="2589925"/>
            <a:chExt cx="2627875" cy="269025"/>
          </a:xfrm>
        </p:grpSpPr>
        <p:sp>
          <p:nvSpPr>
            <p:cNvPr id="479" name="Google Shape;479;p7"/>
            <p:cNvSpPr/>
            <p:nvPr/>
          </p:nvSpPr>
          <p:spPr>
            <a:xfrm rot="5400000">
              <a:off x="-242262" y="1512438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noFill/>
            <a:ln w="13125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7"/>
            <p:cNvSpPr/>
            <p:nvPr/>
          </p:nvSpPr>
          <p:spPr>
            <a:xfrm rot="5400000">
              <a:off x="949513" y="2537563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7"/>
            <p:cNvSpPr/>
            <p:nvPr/>
          </p:nvSpPr>
          <p:spPr>
            <a:xfrm rot="5400000">
              <a:off x="1194225" y="2783425"/>
              <a:ext cx="75525" cy="7552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7"/>
            <p:cNvSpPr/>
            <p:nvPr/>
          </p:nvSpPr>
          <p:spPr>
            <a:xfrm rot="5400000">
              <a:off x="947950" y="2589925"/>
              <a:ext cx="75525" cy="7552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7"/>
          <p:cNvGrpSpPr/>
          <p:nvPr/>
        </p:nvGrpSpPr>
        <p:grpSpPr>
          <a:xfrm>
            <a:off x="913631" y="-758409"/>
            <a:ext cx="10779673" cy="2852929"/>
            <a:chOff x="913631" y="-758409"/>
            <a:chExt cx="10779673" cy="2852929"/>
          </a:xfrm>
        </p:grpSpPr>
        <p:sp>
          <p:nvSpPr>
            <p:cNvPr id="484" name="Google Shape;484;p7"/>
            <p:cNvSpPr/>
            <p:nvPr/>
          </p:nvSpPr>
          <p:spPr>
            <a:xfrm>
              <a:off x="6227221" y="-646632"/>
              <a:ext cx="5466083" cy="1127132"/>
            </a:xfrm>
            <a:custGeom>
              <a:avLst/>
              <a:gdLst/>
              <a:ahLst/>
              <a:cxnLst/>
              <a:rect l="l" t="t" r="r" b="b"/>
              <a:pathLst>
                <a:path w="206136" h="44419" extrusionOk="0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7"/>
            <p:cNvSpPr/>
            <p:nvPr/>
          </p:nvSpPr>
          <p:spPr>
            <a:xfrm>
              <a:off x="5068827" y="-472864"/>
              <a:ext cx="6393739" cy="1984325"/>
            </a:xfrm>
            <a:custGeom>
              <a:avLst/>
              <a:gdLst/>
              <a:ahLst/>
              <a:cxnLst/>
              <a:rect l="l" t="t" r="r" b="b"/>
              <a:pathLst>
                <a:path w="251970" h="78200" extrusionOk="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7"/>
            <p:cNvSpPr/>
            <p:nvPr/>
          </p:nvSpPr>
          <p:spPr>
            <a:xfrm>
              <a:off x="5440673" y="120784"/>
              <a:ext cx="6252400" cy="1112085"/>
            </a:xfrm>
            <a:custGeom>
              <a:avLst/>
              <a:gdLst/>
              <a:ahLst/>
              <a:cxnLst/>
              <a:rect l="l" t="t" r="r" b="b"/>
              <a:pathLst>
                <a:path w="246400" h="43826" extrusionOk="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7"/>
            <p:cNvSpPr/>
            <p:nvPr/>
          </p:nvSpPr>
          <p:spPr>
            <a:xfrm>
              <a:off x="4735806" y="252861"/>
              <a:ext cx="6722117" cy="1533132"/>
            </a:xfrm>
            <a:custGeom>
              <a:avLst/>
              <a:gdLst/>
              <a:ahLst/>
              <a:cxnLst/>
              <a:rect l="l" t="t" r="r" b="b"/>
              <a:pathLst>
                <a:path w="264911" h="60419" extrusionOk="0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7"/>
            <p:cNvSpPr/>
            <p:nvPr/>
          </p:nvSpPr>
          <p:spPr>
            <a:xfrm>
              <a:off x="3886708" y="343196"/>
              <a:ext cx="3461835" cy="538686"/>
            </a:xfrm>
            <a:custGeom>
              <a:avLst/>
              <a:gdLst/>
              <a:ahLst/>
              <a:cxnLst/>
              <a:rect l="l" t="t" r="r" b="b"/>
              <a:pathLst>
                <a:path w="136427" h="21229" extrusionOk="0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7"/>
            <p:cNvSpPr/>
            <p:nvPr/>
          </p:nvSpPr>
          <p:spPr>
            <a:xfrm>
              <a:off x="3809085" y="-758409"/>
              <a:ext cx="1679673" cy="520720"/>
            </a:xfrm>
            <a:custGeom>
              <a:avLst/>
              <a:gdLst/>
              <a:ahLst/>
              <a:cxnLst/>
              <a:rect l="l" t="t" r="r" b="b"/>
              <a:pathLst>
                <a:path w="66194" h="20521" extrusionOk="0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7"/>
            <p:cNvSpPr/>
            <p:nvPr/>
          </p:nvSpPr>
          <p:spPr>
            <a:xfrm>
              <a:off x="3809085" y="-490830"/>
              <a:ext cx="993913" cy="45875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7"/>
            <p:cNvSpPr/>
            <p:nvPr/>
          </p:nvSpPr>
          <p:spPr>
            <a:xfrm>
              <a:off x="9826894" y="1712989"/>
              <a:ext cx="136721" cy="13672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7"/>
            <p:cNvSpPr/>
            <p:nvPr/>
          </p:nvSpPr>
          <p:spPr>
            <a:xfrm>
              <a:off x="9850645" y="1736740"/>
              <a:ext cx="89218" cy="8863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7"/>
            <p:cNvSpPr/>
            <p:nvPr/>
          </p:nvSpPr>
          <p:spPr>
            <a:xfrm>
              <a:off x="8592628" y="81402"/>
              <a:ext cx="89218" cy="89219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7"/>
            <p:cNvSpPr/>
            <p:nvPr/>
          </p:nvSpPr>
          <p:spPr>
            <a:xfrm>
              <a:off x="10934893" y="789187"/>
              <a:ext cx="89218" cy="8863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7339839" y="740517"/>
              <a:ext cx="136721" cy="136721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7363590" y="764268"/>
              <a:ext cx="89218" cy="89218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6100372" y="-709765"/>
              <a:ext cx="136721" cy="136721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6124123" y="-686014"/>
              <a:ext cx="88635" cy="89218"/>
            </a:xfrm>
            <a:custGeom>
              <a:avLst/>
              <a:gdLst/>
              <a:ahLst/>
              <a:cxnLst/>
              <a:rect l="l" t="t" r="r" b="b"/>
              <a:pathLst>
                <a:path w="3493" h="3516" extrusionOk="0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6720105" y="-695276"/>
              <a:ext cx="107742" cy="107742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10327898" y="421401"/>
              <a:ext cx="107742" cy="107742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10136748" y="1466826"/>
              <a:ext cx="70695" cy="70695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8601890" y="1192877"/>
              <a:ext cx="70695" cy="70111"/>
            </a:xfrm>
            <a:custGeom>
              <a:avLst/>
              <a:gdLst/>
              <a:ahLst/>
              <a:cxnLst/>
              <a:rect l="l" t="t" r="r" b="b"/>
              <a:pathLst>
                <a:path w="2786" h="2763" extrusionOk="0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7411092" y="536655"/>
              <a:ext cx="141922" cy="141339"/>
            </a:xfrm>
            <a:custGeom>
              <a:avLst/>
              <a:gdLst/>
              <a:ahLst/>
              <a:cxnLst/>
              <a:rect l="l" t="t" r="r" b="b"/>
              <a:pathLst>
                <a:path w="5593" h="5570" extrusionOk="0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9285340" y="1156972"/>
              <a:ext cx="141922" cy="141922"/>
            </a:xfrm>
            <a:custGeom>
              <a:avLst/>
              <a:gdLst/>
              <a:ahLst/>
              <a:cxnLst/>
              <a:rect l="l" t="t" r="r" b="b"/>
              <a:pathLst>
                <a:path w="5593" h="5593" extrusionOk="0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7"/>
            <p:cNvSpPr/>
            <p:nvPr/>
          </p:nvSpPr>
          <p:spPr>
            <a:xfrm>
              <a:off x="7145822" y="-69174"/>
              <a:ext cx="66051" cy="66051"/>
            </a:xfrm>
            <a:custGeom>
              <a:avLst/>
              <a:gdLst/>
              <a:ahLst/>
              <a:cxnLst/>
              <a:rect l="l" t="t" r="r" b="b"/>
              <a:pathLst>
                <a:path w="2603" h="2603" extrusionOk="0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7338672" y="-341397"/>
              <a:ext cx="145982" cy="146566"/>
            </a:xfrm>
            <a:custGeom>
              <a:avLst/>
              <a:gdLst/>
              <a:ahLst/>
              <a:cxnLst/>
              <a:rect l="l" t="t" r="r" b="b"/>
              <a:pathLst>
                <a:path w="5753" h="5776" extrusionOk="0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7364174" y="-315336"/>
              <a:ext cx="95004" cy="94446"/>
            </a:xfrm>
            <a:custGeom>
              <a:avLst/>
              <a:gdLst/>
              <a:ahLst/>
              <a:cxnLst/>
              <a:rect l="l" t="t" r="r" b="b"/>
              <a:pathLst>
                <a:path w="3744" h="3722" extrusionOk="0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5743599" y="-296229"/>
              <a:ext cx="107742" cy="107768"/>
            </a:xfrm>
            <a:custGeom>
              <a:avLst/>
              <a:gdLst/>
              <a:ahLst/>
              <a:cxnLst/>
              <a:rect l="l" t="t" r="r" b="b"/>
              <a:pathLst>
                <a:path w="4246" h="4247" extrusionOk="0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5430243" y="-296229"/>
              <a:ext cx="107768" cy="107768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4743317" y="-91199"/>
              <a:ext cx="107768" cy="107768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4288089" y="-539474"/>
              <a:ext cx="107742" cy="107742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7000423" y="-678478"/>
              <a:ext cx="73588" cy="74146"/>
            </a:xfrm>
            <a:custGeom>
              <a:avLst/>
              <a:gdLst/>
              <a:ahLst/>
              <a:cxnLst/>
              <a:rect l="l" t="t" r="r" b="b"/>
              <a:pathLst>
                <a:path w="2900" h="2922" extrusionOk="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5041600" y="-500092"/>
              <a:ext cx="74171" cy="74146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8632010" y="121240"/>
              <a:ext cx="2335337" cy="717199"/>
            </a:xfrm>
            <a:custGeom>
              <a:avLst/>
              <a:gdLst/>
              <a:ahLst/>
              <a:cxnLst/>
              <a:rect l="l" t="t" r="r" b="b"/>
              <a:pathLst>
                <a:path w="92033" h="28264" extrusionOk="0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7355470" y="170595"/>
              <a:ext cx="151793" cy="94446"/>
            </a:xfrm>
            <a:custGeom>
              <a:avLst/>
              <a:gdLst/>
              <a:ahLst/>
              <a:cxnLst/>
              <a:rect l="l" t="t" r="r" b="b"/>
              <a:pathLst>
                <a:path w="5982" h="3722" extrusionOk="0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7469581" y="170595"/>
              <a:ext cx="151184" cy="94446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7583109" y="170595"/>
              <a:ext cx="151768" cy="94446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7697195" y="170595"/>
              <a:ext cx="151210" cy="94446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7810723" y="170595"/>
              <a:ext cx="151184" cy="94446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7924251" y="170595"/>
              <a:ext cx="151768" cy="94446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8038337" y="170595"/>
              <a:ext cx="151210" cy="94446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8151864" y="170595"/>
              <a:ext cx="151768" cy="94446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6543445" y="958895"/>
              <a:ext cx="280952" cy="175519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6754286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6965101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7176500" y="958895"/>
              <a:ext cx="280952" cy="175519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7387341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7598157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29" name="Google Shape;529;p7"/>
            <p:cNvCxnSpPr/>
            <p:nvPr/>
          </p:nvCxnSpPr>
          <p:spPr>
            <a:xfrm rot="10800000">
              <a:off x="1697950" y="877825"/>
              <a:ext cx="2233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530" name="Google Shape;530;p7"/>
            <p:cNvSpPr/>
            <p:nvPr/>
          </p:nvSpPr>
          <p:spPr>
            <a:xfrm>
              <a:off x="3748885" y="-197980"/>
              <a:ext cx="993913" cy="45875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4708100" y="215949"/>
              <a:ext cx="69046" cy="69077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2" name="Google Shape;532;p7"/>
            <p:cNvGrpSpPr/>
            <p:nvPr/>
          </p:nvGrpSpPr>
          <p:grpSpPr>
            <a:xfrm rot="-5400000" flipH="1">
              <a:off x="266770" y="647027"/>
              <a:ext cx="2094354" cy="800631"/>
              <a:chOff x="5593937" y="1366150"/>
              <a:chExt cx="1612903" cy="622575"/>
            </a:xfrm>
          </p:grpSpPr>
          <p:sp>
            <p:nvSpPr>
              <p:cNvPr id="533" name="Google Shape;533;p7"/>
              <p:cNvSpPr/>
              <p:nvPr/>
            </p:nvSpPr>
            <p:spPr>
              <a:xfrm>
                <a:off x="5593937" y="1408375"/>
                <a:ext cx="1529900" cy="580350"/>
              </a:xfrm>
              <a:custGeom>
                <a:avLst/>
                <a:gdLst/>
                <a:ahLst/>
                <a:cxnLst/>
                <a:rect l="l" t="t" r="r" b="b"/>
                <a:pathLst>
                  <a:path w="61196" h="23214" extrusionOk="0">
                    <a:moveTo>
                      <a:pt x="49121" y="0"/>
                    </a:moveTo>
                    <a:lnTo>
                      <a:pt x="26661" y="22460"/>
                    </a:lnTo>
                    <a:lnTo>
                      <a:pt x="389" y="22460"/>
                    </a:lnTo>
                    <a:cubicBezTo>
                      <a:pt x="161" y="22460"/>
                      <a:pt x="1" y="22620"/>
                      <a:pt x="1" y="22848"/>
                    </a:cubicBezTo>
                    <a:cubicBezTo>
                      <a:pt x="1" y="23054"/>
                      <a:pt x="161" y="23214"/>
                      <a:pt x="389" y="23214"/>
                    </a:cubicBezTo>
                    <a:lnTo>
                      <a:pt x="26980" y="23214"/>
                    </a:lnTo>
                    <a:lnTo>
                      <a:pt x="49441" y="776"/>
                    </a:lnTo>
                    <a:lnTo>
                      <a:pt x="60808" y="776"/>
                    </a:lnTo>
                    <a:cubicBezTo>
                      <a:pt x="61013" y="776"/>
                      <a:pt x="61196" y="594"/>
                      <a:pt x="61196" y="388"/>
                    </a:cubicBezTo>
                    <a:cubicBezTo>
                      <a:pt x="61196" y="183"/>
                      <a:pt x="61013" y="0"/>
                      <a:pt x="608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7"/>
              <p:cNvSpPr/>
              <p:nvPr/>
            </p:nvSpPr>
            <p:spPr>
              <a:xfrm>
                <a:off x="7100690" y="1366150"/>
                <a:ext cx="106150" cy="106150"/>
              </a:xfrm>
              <a:custGeom>
                <a:avLst/>
                <a:gdLst/>
                <a:ahLst/>
                <a:cxnLst/>
                <a:rect l="l" t="t" r="r" b="b"/>
                <a:pathLst>
                  <a:path w="4246" h="4246" extrusionOk="0">
                    <a:moveTo>
                      <a:pt x="2123" y="0"/>
                    </a:moveTo>
                    <a:cubicBezTo>
                      <a:pt x="936" y="0"/>
                      <a:pt x="0" y="959"/>
                      <a:pt x="0" y="2123"/>
                    </a:cubicBezTo>
                    <a:cubicBezTo>
                      <a:pt x="0" y="3310"/>
                      <a:pt x="936" y="4246"/>
                      <a:pt x="2123" y="4246"/>
                    </a:cubicBezTo>
                    <a:cubicBezTo>
                      <a:pt x="3287" y="4246"/>
                      <a:pt x="4246" y="3310"/>
                      <a:pt x="4246" y="2123"/>
                    </a:cubicBezTo>
                    <a:cubicBezTo>
                      <a:pt x="4246" y="959"/>
                      <a:pt x="3287" y="0"/>
                      <a:pt x="2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5" name="Google Shape;535;p7"/>
          <p:cNvSpPr/>
          <p:nvPr/>
        </p:nvSpPr>
        <p:spPr>
          <a:xfrm rot="10800000" flipH="1">
            <a:off x="-3890200" y="6349394"/>
            <a:ext cx="74171" cy="74146"/>
          </a:xfrm>
          <a:custGeom>
            <a:avLst/>
            <a:gdLst/>
            <a:ahLst/>
            <a:cxnLst/>
            <a:rect l="l" t="t" r="r" b="b"/>
            <a:pathLst>
              <a:path w="2923" h="2922" extrusionOk="0">
                <a:moveTo>
                  <a:pt x="1462" y="0"/>
                </a:moveTo>
                <a:cubicBezTo>
                  <a:pt x="640" y="0"/>
                  <a:pt x="1" y="662"/>
                  <a:pt x="1" y="1461"/>
                </a:cubicBezTo>
                <a:cubicBezTo>
                  <a:pt x="1" y="2260"/>
                  <a:pt x="640" y="2922"/>
                  <a:pt x="1462" y="2922"/>
                </a:cubicBezTo>
                <a:cubicBezTo>
                  <a:pt x="2260" y="2922"/>
                  <a:pt x="2922" y="2260"/>
                  <a:pt x="2922" y="1461"/>
                </a:cubicBezTo>
                <a:cubicBezTo>
                  <a:pt x="2922" y="662"/>
                  <a:pt x="2260" y="0"/>
                  <a:pt x="1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6" name="Google Shape;536;p7"/>
          <p:cNvGrpSpPr/>
          <p:nvPr/>
        </p:nvGrpSpPr>
        <p:grpSpPr>
          <a:xfrm>
            <a:off x="3690957" y="4568872"/>
            <a:ext cx="881035" cy="290677"/>
            <a:chOff x="3690957" y="4568872"/>
            <a:chExt cx="881035" cy="290677"/>
          </a:xfrm>
        </p:grpSpPr>
        <p:sp>
          <p:nvSpPr>
            <p:cNvPr id="537" name="Google Shape;537;p7"/>
            <p:cNvSpPr/>
            <p:nvPr/>
          </p:nvSpPr>
          <p:spPr>
            <a:xfrm>
              <a:off x="3690957" y="4568872"/>
              <a:ext cx="148483" cy="290677"/>
            </a:xfrm>
            <a:custGeom>
              <a:avLst/>
              <a:gdLst/>
              <a:ahLst/>
              <a:cxnLst/>
              <a:rect l="l" t="t" r="r" b="b"/>
              <a:pathLst>
                <a:path w="1204" h="2357" fill="none" extrusionOk="0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3839318" y="4568872"/>
              <a:ext cx="145400" cy="290677"/>
            </a:xfrm>
            <a:custGeom>
              <a:avLst/>
              <a:gdLst/>
              <a:ahLst/>
              <a:cxnLst/>
              <a:rect l="l" t="t" r="r" b="b"/>
              <a:pathLst>
                <a:path w="1179" h="2357" fill="none" extrusionOk="0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3984595" y="4568872"/>
              <a:ext cx="148483" cy="290677"/>
            </a:xfrm>
            <a:custGeom>
              <a:avLst/>
              <a:gdLst/>
              <a:ahLst/>
              <a:cxnLst/>
              <a:rect l="l" t="t" r="r" b="b"/>
              <a:pathLst>
                <a:path w="1204" h="2357" fill="none" extrusionOk="0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4132955" y="4568872"/>
              <a:ext cx="145400" cy="290677"/>
            </a:xfrm>
            <a:custGeom>
              <a:avLst/>
              <a:gdLst/>
              <a:ahLst/>
              <a:cxnLst/>
              <a:rect l="l" t="t" r="r" b="b"/>
              <a:pathLst>
                <a:path w="1179" h="2357" fill="none" extrusionOk="0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4278232" y="4568872"/>
              <a:ext cx="148483" cy="290677"/>
            </a:xfrm>
            <a:custGeom>
              <a:avLst/>
              <a:gdLst/>
              <a:ahLst/>
              <a:cxnLst/>
              <a:rect l="l" t="t" r="r" b="b"/>
              <a:pathLst>
                <a:path w="1204" h="2357" fill="none" extrusionOk="0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4426592" y="4568872"/>
              <a:ext cx="145400" cy="290677"/>
            </a:xfrm>
            <a:custGeom>
              <a:avLst/>
              <a:gdLst/>
              <a:ahLst/>
              <a:cxnLst/>
              <a:rect l="l" t="t" r="r" b="b"/>
              <a:pathLst>
                <a:path w="1179" h="2357" fill="none" extrusionOk="0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8"/>
          <p:cNvSpPr/>
          <p:nvPr/>
        </p:nvSpPr>
        <p:spPr>
          <a:xfrm>
            <a:off x="905550" y="1320600"/>
            <a:ext cx="7332900" cy="25023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8"/>
          <p:cNvSpPr txBox="1">
            <a:spLocks noGrp="1"/>
          </p:cNvSpPr>
          <p:nvPr>
            <p:ph type="title"/>
          </p:nvPr>
        </p:nvSpPr>
        <p:spPr>
          <a:xfrm>
            <a:off x="1763250" y="1849800"/>
            <a:ext cx="5617500" cy="144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8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ebas Neue"/>
              <a:buNone/>
              <a:defRPr sz="36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617575"/>
            <a:ext cx="7704000" cy="29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4" r:id="rId4"/>
    <p:sldLayoutId id="2147483658" r:id="rId5"/>
    <p:sldLayoutId id="214748366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gi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jpeg"/><Relationship Id="rId4" Type="http://schemas.openxmlformats.org/officeDocument/2006/relationships/hyperlink" Target="http://qnimate.com/wp-content/uploads/2014/05/redis-client-server.jpg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jpeg"/><Relationship Id="rId4" Type="http://schemas.openxmlformats.org/officeDocument/2006/relationships/hyperlink" Target="http://qnimate.com/wp-content/uploads/2014/05/redis-replication.jpg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jpeg"/><Relationship Id="rId4" Type="http://schemas.openxmlformats.org/officeDocument/2006/relationships/hyperlink" Target="http://qnimate.com/wp-content/uploads/2014/05/redis-cluster.jpg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jpeg"/><Relationship Id="rId4" Type="http://schemas.openxmlformats.org/officeDocument/2006/relationships/hyperlink" Target="http://qnimate.com/wp-content/uploads/2014/05/cluster-replication-redis.jp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24"/>
          <p:cNvSpPr txBox="1">
            <a:spLocks noGrp="1"/>
          </p:cNvSpPr>
          <p:nvPr>
            <p:ph type="ctrTitle"/>
          </p:nvPr>
        </p:nvSpPr>
        <p:spPr>
          <a:xfrm>
            <a:off x="1009115" y="1592166"/>
            <a:ext cx="7125600" cy="114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2"/>
                </a:solidFill>
              </a:rPr>
              <a:t>Module 2</a:t>
            </a:r>
            <a:br>
              <a:rPr lang="en-IN" dirty="0">
                <a:solidFill>
                  <a:schemeClr val="dk2"/>
                </a:solidFill>
              </a:rPr>
            </a:br>
            <a:r>
              <a:rPr lang="en-IN" dirty="0">
                <a:solidFill>
                  <a:schemeClr val="dk2"/>
                </a:solidFill>
              </a:rPr>
              <a:t>Spring Framework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856" name="Google Shape;1856;p24"/>
          <p:cNvSpPr txBox="1">
            <a:spLocks noGrp="1"/>
          </p:cNvSpPr>
          <p:nvPr>
            <p:ph type="subTitle" idx="1"/>
          </p:nvPr>
        </p:nvSpPr>
        <p:spPr>
          <a:xfrm>
            <a:off x="897249" y="3486649"/>
            <a:ext cx="7793575" cy="51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IN" dirty="0"/>
              <a:t>Day 14</a:t>
            </a:r>
          </a:p>
        </p:txBody>
      </p:sp>
      <p:grpSp>
        <p:nvGrpSpPr>
          <p:cNvPr id="1857" name="Google Shape;1857;p24"/>
          <p:cNvGrpSpPr/>
          <p:nvPr/>
        </p:nvGrpSpPr>
        <p:grpSpPr>
          <a:xfrm>
            <a:off x="-223784" y="-6"/>
            <a:ext cx="2284525" cy="985488"/>
            <a:chOff x="-223784" y="-6"/>
            <a:chExt cx="2284525" cy="985488"/>
          </a:xfrm>
        </p:grpSpPr>
        <p:sp>
          <p:nvSpPr>
            <p:cNvPr id="1858" name="Google Shape;1858;p24"/>
            <p:cNvSpPr/>
            <p:nvPr/>
          </p:nvSpPr>
          <p:spPr>
            <a:xfrm rot="5400000">
              <a:off x="751670" y="-653904"/>
              <a:ext cx="291159" cy="1770887"/>
            </a:xfrm>
            <a:custGeom>
              <a:avLst/>
              <a:gdLst/>
              <a:ahLst/>
              <a:cxnLst/>
              <a:rect l="l" t="t" r="r" b="b"/>
              <a:pathLst>
                <a:path w="3309" h="20126" fill="none" extrusionOk="0">
                  <a:moveTo>
                    <a:pt x="3309" y="20126"/>
                  </a:moveTo>
                  <a:lnTo>
                    <a:pt x="3309" y="10627"/>
                  </a:lnTo>
                  <a:lnTo>
                    <a:pt x="1" y="7293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4"/>
            <p:cNvSpPr/>
            <p:nvPr/>
          </p:nvSpPr>
          <p:spPr>
            <a:xfrm rot="5400000">
              <a:off x="294064" y="-86060"/>
              <a:ext cx="88" cy="564632"/>
            </a:xfrm>
            <a:custGeom>
              <a:avLst/>
              <a:gdLst/>
              <a:ahLst/>
              <a:cxnLst/>
              <a:rect l="l" t="t" r="r" b="b"/>
              <a:pathLst>
                <a:path w="1" h="6417" fill="none" extrusionOk="0">
                  <a:moveTo>
                    <a:pt x="1" y="641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4"/>
            <p:cNvSpPr/>
            <p:nvPr/>
          </p:nvSpPr>
          <p:spPr>
            <a:xfrm rot="5400000">
              <a:off x="575332" y="113545"/>
              <a:ext cx="167709" cy="165509"/>
            </a:xfrm>
            <a:custGeom>
              <a:avLst/>
              <a:gdLst/>
              <a:ahLst/>
              <a:cxnLst/>
              <a:rect l="l" t="t" r="r" b="b"/>
              <a:pathLst>
                <a:path w="1906" h="1881" extrusionOk="0">
                  <a:moveTo>
                    <a:pt x="953" y="1"/>
                  </a:moveTo>
                  <a:cubicBezTo>
                    <a:pt x="426" y="1"/>
                    <a:pt x="0" y="402"/>
                    <a:pt x="0" y="928"/>
                  </a:cubicBezTo>
                  <a:cubicBezTo>
                    <a:pt x="0" y="1455"/>
                    <a:pt x="426" y="1881"/>
                    <a:pt x="953" y="1881"/>
                  </a:cubicBezTo>
                  <a:cubicBezTo>
                    <a:pt x="1479" y="1881"/>
                    <a:pt x="1905" y="1455"/>
                    <a:pt x="1905" y="928"/>
                  </a:cubicBezTo>
                  <a:cubicBezTo>
                    <a:pt x="1905" y="402"/>
                    <a:pt x="1479" y="1"/>
                    <a:pt x="95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4"/>
            <p:cNvSpPr/>
            <p:nvPr/>
          </p:nvSpPr>
          <p:spPr>
            <a:xfrm rot="5400000">
              <a:off x="873382" y="-351369"/>
              <a:ext cx="147899" cy="1895787"/>
            </a:xfrm>
            <a:custGeom>
              <a:avLst/>
              <a:gdLst/>
              <a:ahLst/>
              <a:cxnLst/>
              <a:rect l="l" t="t" r="r" b="b"/>
              <a:pathLst>
                <a:path w="1681" h="21405" fill="none" extrusionOk="0">
                  <a:moveTo>
                    <a:pt x="1" y="21405"/>
                  </a:moveTo>
                  <a:lnTo>
                    <a:pt x="1" y="5114"/>
                  </a:lnTo>
                  <a:lnTo>
                    <a:pt x="1680" y="3434"/>
                  </a:lnTo>
                  <a:lnTo>
                    <a:pt x="1680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4"/>
            <p:cNvSpPr/>
            <p:nvPr/>
          </p:nvSpPr>
          <p:spPr>
            <a:xfrm rot="5400000">
              <a:off x="551408" y="-235203"/>
              <a:ext cx="361727" cy="1912111"/>
            </a:xfrm>
            <a:custGeom>
              <a:avLst/>
              <a:gdLst/>
              <a:ahLst/>
              <a:cxnLst/>
              <a:rect l="l" t="t" r="r" b="b"/>
              <a:pathLst>
                <a:path w="4111" h="21731" fill="none" extrusionOk="0">
                  <a:moveTo>
                    <a:pt x="0" y="21730"/>
                  </a:moveTo>
                  <a:lnTo>
                    <a:pt x="0" y="14562"/>
                  </a:lnTo>
                  <a:lnTo>
                    <a:pt x="4110" y="10427"/>
                  </a:lnTo>
                  <a:lnTo>
                    <a:pt x="4110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4"/>
            <p:cNvSpPr/>
            <p:nvPr/>
          </p:nvSpPr>
          <p:spPr>
            <a:xfrm rot="5400000">
              <a:off x="1689436" y="818961"/>
              <a:ext cx="165421" cy="167621"/>
            </a:xfrm>
            <a:custGeom>
              <a:avLst/>
              <a:gdLst/>
              <a:ahLst/>
              <a:cxnLst/>
              <a:rect l="l" t="t" r="r" b="b"/>
              <a:pathLst>
                <a:path w="1880" h="1905" extrusionOk="0">
                  <a:moveTo>
                    <a:pt x="927" y="0"/>
                  </a:moveTo>
                  <a:cubicBezTo>
                    <a:pt x="401" y="0"/>
                    <a:pt x="0" y="426"/>
                    <a:pt x="0" y="952"/>
                  </a:cubicBezTo>
                  <a:cubicBezTo>
                    <a:pt x="0" y="1479"/>
                    <a:pt x="401" y="1905"/>
                    <a:pt x="927" y="1905"/>
                  </a:cubicBezTo>
                  <a:cubicBezTo>
                    <a:pt x="1454" y="1905"/>
                    <a:pt x="1880" y="1479"/>
                    <a:pt x="1880" y="952"/>
                  </a:cubicBezTo>
                  <a:cubicBezTo>
                    <a:pt x="1880" y="426"/>
                    <a:pt x="1454" y="0"/>
                    <a:pt x="927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4"/>
            <p:cNvSpPr/>
            <p:nvPr/>
          </p:nvSpPr>
          <p:spPr>
            <a:xfrm rot="5400000">
              <a:off x="1894132" y="585435"/>
              <a:ext cx="167709" cy="165509"/>
            </a:xfrm>
            <a:custGeom>
              <a:avLst/>
              <a:gdLst/>
              <a:ahLst/>
              <a:cxnLst/>
              <a:rect l="l" t="t" r="r" b="b"/>
              <a:pathLst>
                <a:path w="1906" h="1881" extrusionOk="0">
                  <a:moveTo>
                    <a:pt x="953" y="0"/>
                  </a:moveTo>
                  <a:cubicBezTo>
                    <a:pt x="427" y="0"/>
                    <a:pt x="1" y="426"/>
                    <a:pt x="1" y="928"/>
                  </a:cubicBezTo>
                  <a:cubicBezTo>
                    <a:pt x="1" y="1454"/>
                    <a:pt x="427" y="1880"/>
                    <a:pt x="953" y="1880"/>
                  </a:cubicBezTo>
                  <a:cubicBezTo>
                    <a:pt x="1479" y="1880"/>
                    <a:pt x="1905" y="1454"/>
                    <a:pt x="1905" y="928"/>
                  </a:cubicBezTo>
                  <a:cubicBezTo>
                    <a:pt x="1905" y="426"/>
                    <a:pt x="1479" y="0"/>
                    <a:pt x="9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4"/>
            <p:cNvSpPr/>
            <p:nvPr/>
          </p:nvSpPr>
          <p:spPr>
            <a:xfrm rot="5400000">
              <a:off x="1782751" y="-50"/>
              <a:ext cx="167621" cy="167709"/>
            </a:xfrm>
            <a:custGeom>
              <a:avLst/>
              <a:gdLst/>
              <a:ahLst/>
              <a:cxnLst/>
              <a:rect l="l" t="t" r="r" b="b"/>
              <a:pathLst>
                <a:path w="1905" h="1906" extrusionOk="0">
                  <a:moveTo>
                    <a:pt x="952" y="1"/>
                  </a:moveTo>
                  <a:cubicBezTo>
                    <a:pt x="426" y="1"/>
                    <a:pt x="0" y="427"/>
                    <a:pt x="0" y="953"/>
                  </a:cubicBezTo>
                  <a:cubicBezTo>
                    <a:pt x="0" y="1480"/>
                    <a:pt x="426" y="1906"/>
                    <a:pt x="952" y="1906"/>
                  </a:cubicBezTo>
                  <a:cubicBezTo>
                    <a:pt x="1479" y="1906"/>
                    <a:pt x="1905" y="1480"/>
                    <a:pt x="1905" y="953"/>
                  </a:cubicBezTo>
                  <a:cubicBezTo>
                    <a:pt x="1905" y="427"/>
                    <a:pt x="1479" y="1"/>
                    <a:pt x="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6" name="Google Shape;1866;p24"/>
          <p:cNvGrpSpPr/>
          <p:nvPr/>
        </p:nvGrpSpPr>
        <p:grpSpPr>
          <a:xfrm>
            <a:off x="5876365" y="118125"/>
            <a:ext cx="3316597" cy="2830576"/>
            <a:chOff x="5876365" y="118125"/>
            <a:chExt cx="3316597" cy="2830576"/>
          </a:xfrm>
        </p:grpSpPr>
        <p:sp>
          <p:nvSpPr>
            <p:cNvPr id="1867" name="Google Shape;1867;p24"/>
            <p:cNvSpPr/>
            <p:nvPr/>
          </p:nvSpPr>
          <p:spPr>
            <a:xfrm rot="10800000">
              <a:off x="9025253" y="996438"/>
              <a:ext cx="167709" cy="165509"/>
            </a:xfrm>
            <a:custGeom>
              <a:avLst/>
              <a:gdLst/>
              <a:ahLst/>
              <a:cxnLst/>
              <a:rect l="l" t="t" r="r" b="b"/>
              <a:pathLst>
                <a:path w="1906" h="1881" extrusionOk="0">
                  <a:moveTo>
                    <a:pt x="953" y="1"/>
                  </a:moveTo>
                  <a:cubicBezTo>
                    <a:pt x="426" y="1"/>
                    <a:pt x="0" y="402"/>
                    <a:pt x="0" y="928"/>
                  </a:cubicBezTo>
                  <a:cubicBezTo>
                    <a:pt x="0" y="1455"/>
                    <a:pt x="426" y="1881"/>
                    <a:pt x="953" y="1881"/>
                  </a:cubicBezTo>
                  <a:cubicBezTo>
                    <a:pt x="1479" y="1881"/>
                    <a:pt x="1905" y="1455"/>
                    <a:pt x="1905" y="928"/>
                  </a:cubicBezTo>
                  <a:cubicBezTo>
                    <a:pt x="1905" y="402"/>
                    <a:pt x="1479" y="1"/>
                    <a:pt x="9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4"/>
            <p:cNvSpPr/>
            <p:nvPr/>
          </p:nvSpPr>
          <p:spPr>
            <a:xfrm>
              <a:off x="6008817" y="118125"/>
              <a:ext cx="3134824" cy="182018"/>
            </a:xfrm>
            <a:custGeom>
              <a:avLst/>
              <a:gdLst/>
              <a:ahLst/>
              <a:cxnLst/>
              <a:rect l="l" t="t" r="r" b="b"/>
              <a:pathLst>
                <a:path w="25490" h="1480" fill="none" extrusionOk="0">
                  <a:moveTo>
                    <a:pt x="1" y="1479"/>
                  </a:moveTo>
                  <a:lnTo>
                    <a:pt x="13710" y="1479"/>
                  </a:lnTo>
                  <a:lnTo>
                    <a:pt x="15164" y="0"/>
                  </a:lnTo>
                  <a:lnTo>
                    <a:pt x="25490" y="0"/>
                  </a:lnTo>
                </a:path>
              </a:pathLst>
            </a:custGeom>
            <a:noFill/>
            <a:ln w="9525" cap="rnd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4"/>
            <p:cNvSpPr/>
            <p:nvPr/>
          </p:nvSpPr>
          <p:spPr>
            <a:xfrm>
              <a:off x="5876365" y="182815"/>
              <a:ext cx="234282" cy="234409"/>
            </a:xfrm>
            <a:custGeom>
              <a:avLst/>
              <a:gdLst/>
              <a:ahLst/>
              <a:cxnLst/>
              <a:rect l="l" t="t" r="r" b="b"/>
              <a:pathLst>
                <a:path w="1905" h="1906" extrusionOk="0">
                  <a:moveTo>
                    <a:pt x="953" y="1"/>
                  </a:moveTo>
                  <a:cubicBezTo>
                    <a:pt x="426" y="1"/>
                    <a:pt x="0" y="427"/>
                    <a:pt x="0" y="953"/>
                  </a:cubicBezTo>
                  <a:cubicBezTo>
                    <a:pt x="0" y="1479"/>
                    <a:pt x="426" y="1905"/>
                    <a:pt x="953" y="1905"/>
                  </a:cubicBezTo>
                  <a:cubicBezTo>
                    <a:pt x="1479" y="1905"/>
                    <a:pt x="1905" y="1479"/>
                    <a:pt x="1905" y="953"/>
                  </a:cubicBezTo>
                  <a:cubicBezTo>
                    <a:pt x="1905" y="427"/>
                    <a:pt x="1479" y="1"/>
                    <a:pt x="953" y="1"/>
                  </a:cubicBezTo>
                  <a:close/>
                </a:path>
              </a:pathLst>
            </a:custGeom>
            <a:solidFill>
              <a:srgbClr val="00F4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4"/>
            <p:cNvSpPr/>
            <p:nvPr/>
          </p:nvSpPr>
          <p:spPr>
            <a:xfrm rot="10800000">
              <a:off x="9109108" y="515661"/>
              <a:ext cx="88" cy="564632"/>
            </a:xfrm>
            <a:custGeom>
              <a:avLst/>
              <a:gdLst/>
              <a:ahLst/>
              <a:cxnLst/>
              <a:rect l="l" t="t" r="r" b="b"/>
              <a:pathLst>
                <a:path w="1" h="6417" fill="none" extrusionOk="0">
                  <a:moveTo>
                    <a:pt x="1" y="641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4"/>
            <p:cNvSpPr/>
            <p:nvPr/>
          </p:nvSpPr>
          <p:spPr>
            <a:xfrm rot="10800000">
              <a:off x="8441048" y="515657"/>
              <a:ext cx="361727" cy="2369168"/>
            </a:xfrm>
            <a:custGeom>
              <a:avLst/>
              <a:gdLst/>
              <a:ahLst/>
              <a:cxnLst/>
              <a:rect l="l" t="t" r="r" b="b"/>
              <a:pathLst>
                <a:path w="4111" h="21731" fill="none" extrusionOk="0">
                  <a:moveTo>
                    <a:pt x="0" y="21730"/>
                  </a:moveTo>
                  <a:lnTo>
                    <a:pt x="0" y="14562"/>
                  </a:lnTo>
                  <a:lnTo>
                    <a:pt x="4110" y="10427"/>
                  </a:lnTo>
                  <a:lnTo>
                    <a:pt x="4110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4"/>
            <p:cNvSpPr/>
            <p:nvPr/>
          </p:nvSpPr>
          <p:spPr>
            <a:xfrm rot="10800000">
              <a:off x="8357275" y="2781081"/>
              <a:ext cx="165421" cy="167621"/>
            </a:xfrm>
            <a:custGeom>
              <a:avLst/>
              <a:gdLst/>
              <a:ahLst/>
              <a:cxnLst/>
              <a:rect l="l" t="t" r="r" b="b"/>
              <a:pathLst>
                <a:path w="1880" h="1905" extrusionOk="0">
                  <a:moveTo>
                    <a:pt x="927" y="0"/>
                  </a:moveTo>
                  <a:cubicBezTo>
                    <a:pt x="401" y="0"/>
                    <a:pt x="0" y="426"/>
                    <a:pt x="0" y="952"/>
                  </a:cubicBezTo>
                  <a:cubicBezTo>
                    <a:pt x="0" y="1479"/>
                    <a:pt x="401" y="1905"/>
                    <a:pt x="927" y="1905"/>
                  </a:cubicBezTo>
                  <a:cubicBezTo>
                    <a:pt x="1454" y="1905"/>
                    <a:pt x="1880" y="1479"/>
                    <a:pt x="1880" y="952"/>
                  </a:cubicBezTo>
                  <a:cubicBezTo>
                    <a:pt x="1880" y="426"/>
                    <a:pt x="1454" y="0"/>
                    <a:pt x="9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36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042D552F-75BF-450F-B2B6-C28AFC53B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675" y="1025435"/>
            <a:ext cx="1248968" cy="124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IN" b="1" dirty="0"/>
              <a:t>Business apps that use SaaS</a:t>
            </a: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78" name="Google Shape;1878;p25"/>
          <p:cNvSpPr txBox="1">
            <a:spLocks noGrp="1"/>
          </p:cNvSpPr>
          <p:nvPr>
            <p:ph type="body" idx="1"/>
          </p:nvPr>
        </p:nvSpPr>
        <p:spPr>
          <a:xfrm>
            <a:off x="0" y="950275"/>
            <a:ext cx="77040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/>
              <a:t>Human resource software management</a:t>
            </a:r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/>
              <a:t>Mobile app development</a:t>
            </a:r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/>
              <a:t>Customer relations management</a:t>
            </a:r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/>
              <a:t>Communication and office software</a:t>
            </a:r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/>
              <a:t>Planning enterprise resource programs</a:t>
            </a:r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/>
              <a:t>Accounting and payroll programs</a:t>
            </a:r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/>
              <a:t>Corporate performance management suites</a:t>
            </a:r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s://cdn-cjmik.nitrocdn.com/UjszoEMIGzQLBmRYICliaPmdTnvQlovN/assets/static/optimized/rev-688bffd/wp-content/uploads/2020/03/saas-development-1.png">
            <a:extLst>
              <a:ext uri="{FF2B5EF4-FFF2-40B4-BE49-F238E27FC236}">
                <a16:creationId xmlns:a16="http://schemas.microsoft.com/office/drawing/2014/main" id="{9E9CC786-4195-4CC7-81B1-060A95E47AD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04595"/>
            <a:ext cx="4222297" cy="31283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1791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20000" y="1056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b="1" dirty="0"/>
              <a:t>Cloud-native applications</a:t>
            </a: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78" name="Google Shape;1878;p25"/>
          <p:cNvSpPr txBox="1">
            <a:spLocks noGrp="1"/>
          </p:cNvSpPr>
          <p:nvPr>
            <p:ph type="body" idx="1"/>
          </p:nvPr>
        </p:nvSpPr>
        <p:spPr>
          <a:xfrm>
            <a:off x="720000" y="958117"/>
            <a:ext cx="77040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loud-Native Design">
            <a:extLst>
              <a:ext uri="{FF2B5EF4-FFF2-40B4-BE49-F238E27FC236}">
                <a16:creationId xmlns:a16="http://schemas.microsoft.com/office/drawing/2014/main" id="{94911E96-8652-4D6A-A9FF-ED971B9FB79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8965"/>
            <a:ext cx="9143999" cy="46339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8335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442550" y="370283"/>
            <a:ext cx="82589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b="1" dirty="0"/>
              <a:t>Tools to Monitor Cloud-Native Applications</a:t>
            </a:r>
            <a:br>
              <a:rPr lang="en-IN" b="1" dirty="0"/>
            </a:b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78" name="Google Shape;1878;p25"/>
          <p:cNvSpPr txBox="1">
            <a:spLocks noGrp="1"/>
          </p:cNvSpPr>
          <p:nvPr>
            <p:ph type="body" idx="1"/>
          </p:nvPr>
        </p:nvSpPr>
        <p:spPr>
          <a:xfrm>
            <a:off x="720000" y="958117"/>
            <a:ext cx="77040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IN" dirty="0"/>
              <a:t>Kubernetes</a:t>
            </a:r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IN" dirty="0"/>
              <a:t>PaaS or IaaS </a:t>
            </a:r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IN" dirty="0"/>
              <a:t>Prometheus</a:t>
            </a:r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IN" dirty="0" err="1"/>
              <a:t>Fluentd</a:t>
            </a:r>
            <a:endParaRPr lang="en-IN" dirty="0"/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IN" dirty="0"/>
              <a:t>ELK Stack</a:t>
            </a:r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IN" dirty="0"/>
              <a:t>Grafana</a:t>
            </a:r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IN" dirty="0" err="1"/>
              <a:t>Istio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Diagram showing step by step approach for efficient monitoring of cloud-native application in purple, orange colors called as Monitoring Maturity Ladder">
            <a:extLst>
              <a:ext uri="{FF2B5EF4-FFF2-40B4-BE49-F238E27FC236}">
                <a16:creationId xmlns:a16="http://schemas.microsoft.com/office/drawing/2014/main" id="{AE6AE778-C89B-4435-9312-FC66A6BBFC1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495" y="1128395"/>
            <a:ext cx="5731510" cy="32042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3701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445725" y="370284"/>
            <a:ext cx="825255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b="1" dirty="0"/>
              <a:t>API Gateway using Spring Cloud Gateway</a:t>
            </a:r>
            <a:br>
              <a:rPr lang="en-IN" dirty="0"/>
            </a:b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78" name="Google Shape;1878;p25"/>
          <p:cNvSpPr txBox="1">
            <a:spLocks noGrp="1"/>
          </p:cNvSpPr>
          <p:nvPr>
            <p:ph type="body" idx="1"/>
          </p:nvPr>
        </p:nvSpPr>
        <p:spPr>
          <a:xfrm>
            <a:off x="237400" y="965199"/>
            <a:ext cx="7704000" cy="269731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IN" b="1" dirty="0"/>
              <a:t>Scenario 1 — Multiple Versions of Service</a:t>
            </a:r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IN" b="1" dirty="0"/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IN" b="1" dirty="0"/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IN" b="1" dirty="0"/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IN" b="1" dirty="0"/>
              <a:t>Scenario 2 — Restricted Access</a:t>
            </a:r>
            <a:endParaRPr lang="en-IN" dirty="0"/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IN" dirty="0"/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s://miro.medium.com/max/579/1*BTuDVIIpYHT3J3TafmE2fw.png">
            <a:extLst>
              <a:ext uri="{FF2B5EF4-FFF2-40B4-BE49-F238E27FC236}">
                <a16:creationId xmlns:a16="http://schemas.microsoft.com/office/drawing/2014/main" id="{521B38DB-884B-460E-9825-952B329C8DD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680" y="858684"/>
            <a:ext cx="3144520" cy="206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https://miro.medium.com/max/632/1*z7lSoHaW1WJbJRHSERx4pQ.png">
            <a:extLst>
              <a:ext uri="{FF2B5EF4-FFF2-40B4-BE49-F238E27FC236}">
                <a16:creationId xmlns:a16="http://schemas.microsoft.com/office/drawing/2014/main" id="{D0617884-D009-40A6-8A13-0B34A2CC2DE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018" y="3240958"/>
            <a:ext cx="3795181" cy="18746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2390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502875" y="370283"/>
            <a:ext cx="813825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IN" b="1" dirty="0"/>
              <a:t>API Gateway using Spring Cloud Gateway</a:t>
            </a: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78" name="Google Shape;1878;p25"/>
          <p:cNvSpPr txBox="1">
            <a:spLocks noGrp="1"/>
          </p:cNvSpPr>
          <p:nvPr>
            <p:ph type="body" idx="1"/>
          </p:nvPr>
        </p:nvSpPr>
        <p:spPr>
          <a:xfrm>
            <a:off x="720000" y="958117"/>
            <a:ext cx="77040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IN" b="1" dirty="0"/>
              <a:t>Scenario 3 — Monitoring API Performance</a:t>
            </a:r>
            <a:endParaRPr lang="en-IN" dirty="0"/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IN" dirty="0">
              <a:latin typeface="Roboto"/>
              <a:ea typeface="Roboto"/>
              <a:cs typeface="Roboto"/>
              <a:sym typeface="Roboto"/>
            </a:endParaRPr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IN" b="1" dirty="0"/>
              <a:t>Scenario 4 — Updating Response Header</a:t>
            </a:r>
            <a:endParaRPr lang="en-IN" dirty="0"/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s://miro.medium.com/max/324/1*1wXh0ZyhoW0lEQ0xBkZXPg.png">
            <a:extLst>
              <a:ext uri="{FF2B5EF4-FFF2-40B4-BE49-F238E27FC236}">
                <a16:creationId xmlns:a16="http://schemas.microsoft.com/office/drawing/2014/main" id="{1D5E52CB-4868-458F-A695-3CADA05F766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385" y="2392714"/>
            <a:ext cx="2475865" cy="25539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435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b="1" dirty="0"/>
              <a:t>How API Gateway Works?</a:t>
            </a: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s://miro.medium.com/max/1050/1*Z9rxrj3B4bwkj4rtLb4isw.png">
            <a:extLst>
              <a:ext uri="{FF2B5EF4-FFF2-40B4-BE49-F238E27FC236}">
                <a16:creationId xmlns:a16="http://schemas.microsoft.com/office/drawing/2014/main" id="{ECAF50C9-A0B6-4BE5-9448-57C0ACBF9D0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522" y="1226249"/>
            <a:ext cx="6392228" cy="3326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0070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20000" y="209551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IN" b="1" dirty="0"/>
              <a:t>Demo : </a:t>
            </a:r>
            <a:r>
              <a:rPr lang="en-IN" sz="2400" b="1" dirty="0"/>
              <a:t>Spring Cloud gateway with </a:t>
            </a:r>
            <a:r>
              <a:rPr lang="en-IN" sz="3200" b="1" dirty="0" err="1"/>
              <a:t>mongoDB</a:t>
            </a:r>
            <a:endParaRPr sz="3200"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MongoDB? A quick guide for developers | InfoWorld">
            <a:extLst>
              <a:ext uri="{FF2B5EF4-FFF2-40B4-BE49-F238E27FC236}">
                <a16:creationId xmlns:a16="http://schemas.microsoft.com/office/drawing/2014/main" id="{0DD90CA0-49A9-45E8-A42B-0D4E1EEDC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331" y="1187396"/>
            <a:ext cx="4605338" cy="389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666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b="1" dirty="0"/>
              <a:t>Demo 2: Spring Cloud Gateway</a:t>
            </a:r>
            <a:br>
              <a:rPr lang="en-IN" dirty="0"/>
            </a:b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spring cloud gateway tutorial">
            <a:extLst>
              <a:ext uri="{FF2B5EF4-FFF2-40B4-BE49-F238E27FC236}">
                <a16:creationId xmlns:a16="http://schemas.microsoft.com/office/drawing/2014/main" id="{AC2808A3-0CFE-4903-BC65-E13E52A1C99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1257301"/>
            <a:ext cx="4038600" cy="26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spring cloud gateway architecture">
            <a:extLst>
              <a:ext uri="{FF2B5EF4-FFF2-40B4-BE49-F238E27FC236}">
                <a16:creationId xmlns:a16="http://schemas.microsoft.com/office/drawing/2014/main" id="{9D3AC8A6-9A72-4762-8399-D6D6D7C2690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507" y="1257300"/>
            <a:ext cx="4327843" cy="260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910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78" name="Google Shape;1878;p25"/>
          <p:cNvSpPr txBox="1">
            <a:spLocks noGrp="1"/>
          </p:cNvSpPr>
          <p:nvPr>
            <p:ph type="body" idx="1"/>
          </p:nvPr>
        </p:nvSpPr>
        <p:spPr>
          <a:xfrm>
            <a:off x="720000" y="958117"/>
            <a:ext cx="77040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spring cloud gateway">
            <a:extLst>
              <a:ext uri="{FF2B5EF4-FFF2-40B4-BE49-F238E27FC236}">
                <a16:creationId xmlns:a16="http://schemas.microsoft.com/office/drawing/2014/main" id="{9157318A-86E9-491E-B40C-79C280A634D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65"/>
            <a:ext cx="9144000" cy="51329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0580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20000" y="148098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b="1" dirty="0"/>
              <a:t>What is an Apigee?</a:t>
            </a: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78" name="Google Shape;1878;p25"/>
          <p:cNvSpPr txBox="1">
            <a:spLocks noGrp="1"/>
          </p:cNvSpPr>
          <p:nvPr>
            <p:ph type="body" idx="1"/>
          </p:nvPr>
        </p:nvSpPr>
        <p:spPr>
          <a:xfrm>
            <a:off x="720000" y="958117"/>
            <a:ext cx="77040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igh level overview&#10;  of the Apigee architecture.">
            <a:extLst>
              <a:ext uri="{FF2B5EF4-FFF2-40B4-BE49-F238E27FC236}">
                <a16:creationId xmlns:a16="http://schemas.microsoft.com/office/drawing/2014/main" id="{03138685-7063-4409-9C57-6D703FDB4E54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3" b="4633"/>
          <a:stretch/>
        </p:blipFill>
        <p:spPr bwMode="auto">
          <a:xfrm>
            <a:off x="0" y="724924"/>
            <a:ext cx="9144000" cy="441857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38370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p28"/>
          <p:cNvSpPr txBox="1">
            <a:spLocks noGrp="1"/>
          </p:cNvSpPr>
          <p:nvPr>
            <p:ph type="title"/>
          </p:nvPr>
        </p:nvSpPr>
        <p:spPr>
          <a:xfrm>
            <a:off x="4914300" y="1600200"/>
            <a:ext cx="3509700" cy="5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Agenda</a:t>
            </a:r>
            <a:endParaRPr dirty="0"/>
          </a:p>
        </p:txBody>
      </p:sp>
      <p:sp>
        <p:nvSpPr>
          <p:cNvPr id="1912" name="Google Shape;1912;p28"/>
          <p:cNvSpPr txBox="1">
            <a:spLocks noGrp="1"/>
          </p:cNvSpPr>
          <p:nvPr>
            <p:ph type="subTitle" idx="1"/>
          </p:nvPr>
        </p:nvSpPr>
        <p:spPr>
          <a:xfrm>
            <a:off x="4063042" y="2571750"/>
            <a:ext cx="4360833" cy="14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IN" dirty="0"/>
              <a:t>Spring Cloud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IN" dirty="0"/>
              <a:t>AGILE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IN" dirty="0"/>
              <a:t>Docker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IN" dirty="0"/>
              <a:t>Micro Service Best Practice</a:t>
            </a:r>
            <a:endParaRPr dirty="0"/>
          </a:p>
        </p:txBody>
      </p:sp>
      <p:grpSp>
        <p:nvGrpSpPr>
          <p:cNvPr id="1913" name="Google Shape;1913;p28"/>
          <p:cNvGrpSpPr/>
          <p:nvPr/>
        </p:nvGrpSpPr>
        <p:grpSpPr>
          <a:xfrm>
            <a:off x="2079988" y="2381809"/>
            <a:ext cx="622204" cy="916058"/>
            <a:chOff x="2071313" y="2116009"/>
            <a:chExt cx="622204" cy="916058"/>
          </a:xfrm>
        </p:grpSpPr>
        <p:sp>
          <p:nvSpPr>
            <p:cNvPr id="1914" name="Google Shape;1914;p28"/>
            <p:cNvSpPr/>
            <p:nvPr/>
          </p:nvSpPr>
          <p:spPr>
            <a:xfrm>
              <a:off x="2088552" y="2798660"/>
              <a:ext cx="602092" cy="233408"/>
            </a:xfrm>
            <a:custGeom>
              <a:avLst/>
              <a:gdLst/>
              <a:ahLst/>
              <a:cxnLst/>
              <a:rect l="l" t="t" r="r" b="b"/>
              <a:pathLst>
                <a:path w="5239" h="2031" extrusionOk="0">
                  <a:moveTo>
                    <a:pt x="1" y="1"/>
                  </a:moveTo>
                  <a:lnTo>
                    <a:pt x="1" y="1504"/>
                  </a:lnTo>
                  <a:lnTo>
                    <a:pt x="1" y="1605"/>
                  </a:lnTo>
                  <a:cubicBezTo>
                    <a:pt x="1" y="1855"/>
                    <a:pt x="1179" y="2031"/>
                    <a:pt x="2607" y="2031"/>
                  </a:cubicBezTo>
                  <a:cubicBezTo>
                    <a:pt x="4061" y="2031"/>
                    <a:pt x="5239" y="1855"/>
                    <a:pt x="5239" y="1605"/>
                  </a:cubicBezTo>
                  <a:lnTo>
                    <a:pt x="5239" y="1504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28"/>
            <p:cNvSpPr/>
            <p:nvPr/>
          </p:nvSpPr>
          <p:spPr>
            <a:xfrm>
              <a:off x="2088552" y="2798660"/>
              <a:ext cx="602092" cy="233408"/>
            </a:xfrm>
            <a:custGeom>
              <a:avLst/>
              <a:gdLst/>
              <a:ahLst/>
              <a:cxnLst/>
              <a:rect l="l" t="t" r="r" b="b"/>
              <a:pathLst>
                <a:path w="5239" h="2031" fill="none" extrusionOk="0">
                  <a:moveTo>
                    <a:pt x="5239" y="1504"/>
                  </a:moveTo>
                  <a:lnTo>
                    <a:pt x="5239" y="1605"/>
                  </a:lnTo>
                  <a:cubicBezTo>
                    <a:pt x="5239" y="1855"/>
                    <a:pt x="4061" y="2031"/>
                    <a:pt x="2607" y="2031"/>
                  </a:cubicBezTo>
                  <a:cubicBezTo>
                    <a:pt x="1179" y="2031"/>
                    <a:pt x="1" y="1855"/>
                    <a:pt x="1" y="1605"/>
                  </a:cubicBezTo>
                  <a:lnTo>
                    <a:pt x="1" y="1504"/>
                  </a:lnTo>
                  <a:lnTo>
                    <a:pt x="1" y="1"/>
                  </a:lnTo>
                  <a:lnTo>
                    <a:pt x="5239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28"/>
            <p:cNvSpPr/>
            <p:nvPr/>
          </p:nvSpPr>
          <p:spPr>
            <a:xfrm>
              <a:off x="2082806" y="2732463"/>
              <a:ext cx="610711" cy="129633"/>
            </a:xfrm>
            <a:custGeom>
              <a:avLst/>
              <a:gdLst/>
              <a:ahLst/>
              <a:cxnLst/>
              <a:rect l="l" t="t" r="r" b="b"/>
              <a:pathLst>
                <a:path w="5314" h="1128" extrusionOk="0">
                  <a:moveTo>
                    <a:pt x="2657" y="0"/>
                  </a:moveTo>
                  <a:cubicBezTo>
                    <a:pt x="1204" y="0"/>
                    <a:pt x="1" y="251"/>
                    <a:pt x="1" y="551"/>
                  </a:cubicBezTo>
                  <a:cubicBezTo>
                    <a:pt x="1" y="877"/>
                    <a:pt x="1204" y="1128"/>
                    <a:pt x="2657" y="1128"/>
                  </a:cubicBezTo>
                  <a:cubicBezTo>
                    <a:pt x="4136" y="1128"/>
                    <a:pt x="5314" y="877"/>
                    <a:pt x="5314" y="551"/>
                  </a:cubicBezTo>
                  <a:cubicBezTo>
                    <a:pt x="5314" y="251"/>
                    <a:pt x="4136" y="0"/>
                    <a:pt x="2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28"/>
            <p:cNvSpPr/>
            <p:nvPr/>
          </p:nvSpPr>
          <p:spPr>
            <a:xfrm>
              <a:off x="2082806" y="2732463"/>
              <a:ext cx="610711" cy="129633"/>
            </a:xfrm>
            <a:custGeom>
              <a:avLst/>
              <a:gdLst/>
              <a:ahLst/>
              <a:cxnLst/>
              <a:rect l="l" t="t" r="r" b="b"/>
              <a:pathLst>
                <a:path w="5314" h="1128" fill="none" extrusionOk="0">
                  <a:moveTo>
                    <a:pt x="5314" y="551"/>
                  </a:moveTo>
                  <a:cubicBezTo>
                    <a:pt x="5314" y="877"/>
                    <a:pt x="4136" y="1128"/>
                    <a:pt x="2657" y="1128"/>
                  </a:cubicBezTo>
                  <a:cubicBezTo>
                    <a:pt x="1204" y="1128"/>
                    <a:pt x="1" y="877"/>
                    <a:pt x="1" y="551"/>
                  </a:cubicBezTo>
                  <a:cubicBezTo>
                    <a:pt x="1" y="251"/>
                    <a:pt x="1204" y="0"/>
                    <a:pt x="2657" y="0"/>
                  </a:cubicBezTo>
                  <a:cubicBezTo>
                    <a:pt x="4136" y="0"/>
                    <a:pt x="5314" y="251"/>
                    <a:pt x="5314" y="55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28"/>
            <p:cNvSpPr/>
            <p:nvPr/>
          </p:nvSpPr>
          <p:spPr>
            <a:xfrm>
              <a:off x="2169229" y="2700744"/>
              <a:ext cx="414879" cy="161351"/>
            </a:xfrm>
            <a:custGeom>
              <a:avLst/>
              <a:gdLst/>
              <a:ahLst/>
              <a:cxnLst/>
              <a:rect l="l" t="t" r="r" b="b"/>
              <a:pathLst>
                <a:path w="3610" h="1404" extrusionOk="0">
                  <a:moveTo>
                    <a:pt x="0" y="0"/>
                  </a:moveTo>
                  <a:lnTo>
                    <a:pt x="0" y="1028"/>
                  </a:lnTo>
                  <a:lnTo>
                    <a:pt x="0" y="1103"/>
                  </a:lnTo>
                  <a:cubicBezTo>
                    <a:pt x="0" y="1279"/>
                    <a:pt x="802" y="1404"/>
                    <a:pt x="1805" y="1404"/>
                  </a:cubicBezTo>
                  <a:cubicBezTo>
                    <a:pt x="2807" y="1404"/>
                    <a:pt x="3609" y="1279"/>
                    <a:pt x="3609" y="1103"/>
                  </a:cubicBezTo>
                  <a:lnTo>
                    <a:pt x="3609" y="1028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28"/>
            <p:cNvSpPr/>
            <p:nvPr/>
          </p:nvSpPr>
          <p:spPr>
            <a:xfrm>
              <a:off x="2169229" y="2700744"/>
              <a:ext cx="414879" cy="161351"/>
            </a:xfrm>
            <a:custGeom>
              <a:avLst/>
              <a:gdLst/>
              <a:ahLst/>
              <a:cxnLst/>
              <a:rect l="l" t="t" r="r" b="b"/>
              <a:pathLst>
                <a:path w="3610" h="1404" fill="none" extrusionOk="0">
                  <a:moveTo>
                    <a:pt x="3609" y="1028"/>
                  </a:moveTo>
                  <a:lnTo>
                    <a:pt x="3609" y="1103"/>
                  </a:lnTo>
                  <a:cubicBezTo>
                    <a:pt x="3609" y="1279"/>
                    <a:pt x="2807" y="1404"/>
                    <a:pt x="1805" y="1404"/>
                  </a:cubicBezTo>
                  <a:cubicBezTo>
                    <a:pt x="802" y="1404"/>
                    <a:pt x="0" y="1279"/>
                    <a:pt x="0" y="1103"/>
                  </a:cubicBezTo>
                  <a:lnTo>
                    <a:pt x="0" y="1028"/>
                  </a:lnTo>
                  <a:lnTo>
                    <a:pt x="0" y="0"/>
                  </a:lnTo>
                  <a:lnTo>
                    <a:pt x="3609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28"/>
            <p:cNvSpPr/>
            <p:nvPr/>
          </p:nvSpPr>
          <p:spPr>
            <a:xfrm>
              <a:off x="2074187" y="2490433"/>
              <a:ext cx="602092" cy="236281"/>
            </a:xfrm>
            <a:custGeom>
              <a:avLst/>
              <a:gdLst/>
              <a:ahLst/>
              <a:cxnLst/>
              <a:rect l="l" t="t" r="r" b="b"/>
              <a:pathLst>
                <a:path w="5239" h="2056" extrusionOk="0">
                  <a:moveTo>
                    <a:pt x="0" y="1"/>
                  </a:moveTo>
                  <a:lnTo>
                    <a:pt x="0" y="1505"/>
                  </a:lnTo>
                  <a:lnTo>
                    <a:pt x="0" y="1605"/>
                  </a:lnTo>
                  <a:cubicBezTo>
                    <a:pt x="0" y="1855"/>
                    <a:pt x="1178" y="2056"/>
                    <a:pt x="2632" y="2056"/>
                  </a:cubicBezTo>
                  <a:cubicBezTo>
                    <a:pt x="4060" y="2056"/>
                    <a:pt x="5238" y="1855"/>
                    <a:pt x="5238" y="1605"/>
                  </a:cubicBezTo>
                  <a:lnTo>
                    <a:pt x="5238" y="1505"/>
                  </a:lnTo>
                  <a:lnTo>
                    <a:pt x="52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28"/>
            <p:cNvSpPr/>
            <p:nvPr/>
          </p:nvSpPr>
          <p:spPr>
            <a:xfrm>
              <a:off x="2074187" y="2490433"/>
              <a:ext cx="602092" cy="236281"/>
            </a:xfrm>
            <a:custGeom>
              <a:avLst/>
              <a:gdLst/>
              <a:ahLst/>
              <a:cxnLst/>
              <a:rect l="l" t="t" r="r" b="b"/>
              <a:pathLst>
                <a:path w="5239" h="2056" fill="none" extrusionOk="0">
                  <a:moveTo>
                    <a:pt x="5238" y="1505"/>
                  </a:moveTo>
                  <a:lnTo>
                    <a:pt x="5238" y="1605"/>
                  </a:lnTo>
                  <a:cubicBezTo>
                    <a:pt x="5238" y="1855"/>
                    <a:pt x="4060" y="2056"/>
                    <a:pt x="2632" y="2056"/>
                  </a:cubicBezTo>
                  <a:cubicBezTo>
                    <a:pt x="1178" y="2056"/>
                    <a:pt x="0" y="1855"/>
                    <a:pt x="0" y="1605"/>
                  </a:cubicBezTo>
                  <a:lnTo>
                    <a:pt x="0" y="1505"/>
                  </a:lnTo>
                  <a:lnTo>
                    <a:pt x="0" y="1"/>
                  </a:lnTo>
                  <a:lnTo>
                    <a:pt x="5238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28"/>
            <p:cNvSpPr/>
            <p:nvPr/>
          </p:nvSpPr>
          <p:spPr>
            <a:xfrm>
              <a:off x="2071313" y="2424236"/>
              <a:ext cx="610711" cy="124001"/>
            </a:xfrm>
            <a:custGeom>
              <a:avLst/>
              <a:gdLst/>
              <a:ahLst/>
              <a:cxnLst/>
              <a:rect l="l" t="t" r="r" b="b"/>
              <a:pathLst>
                <a:path w="5314" h="1079" extrusionOk="0">
                  <a:moveTo>
                    <a:pt x="2657" y="0"/>
                  </a:moveTo>
                  <a:cubicBezTo>
                    <a:pt x="1178" y="0"/>
                    <a:pt x="0" y="251"/>
                    <a:pt x="0" y="552"/>
                  </a:cubicBezTo>
                  <a:cubicBezTo>
                    <a:pt x="0" y="853"/>
                    <a:pt x="1178" y="1078"/>
                    <a:pt x="2657" y="1078"/>
                  </a:cubicBezTo>
                  <a:cubicBezTo>
                    <a:pt x="4111" y="1078"/>
                    <a:pt x="5314" y="853"/>
                    <a:pt x="5314" y="552"/>
                  </a:cubicBezTo>
                  <a:cubicBezTo>
                    <a:pt x="5314" y="251"/>
                    <a:pt x="4111" y="0"/>
                    <a:pt x="2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28"/>
            <p:cNvSpPr/>
            <p:nvPr/>
          </p:nvSpPr>
          <p:spPr>
            <a:xfrm>
              <a:off x="2247033" y="2490433"/>
              <a:ext cx="259271" cy="43326"/>
            </a:xfrm>
            <a:custGeom>
              <a:avLst/>
              <a:gdLst/>
              <a:ahLst/>
              <a:cxnLst/>
              <a:rect l="l" t="t" r="r" b="b"/>
              <a:pathLst>
                <a:path w="2256" h="377" extrusionOk="0">
                  <a:moveTo>
                    <a:pt x="1128" y="1"/>
                  </a:moveTo>
                  <a:cubicBezTo>
                    <a:pt x="501" y="1"/>
                    <a:pt x="0" y="76"/>
                    <a:pt x="0" y="176"/>
                  </a:cubicBezTo>
                  <a:cubicBezTo>
                    <a:pt x="0" y="302"/>
                    <a:pt x="501" y="377"/>
                    <a:pt x="1128" y="377"/>
                  </a:cubicBezTo>
                  <a:cubicBezTo>
                    <a:pt x="1754" y="377"/>
                    <a:pt x="2256" y="302"/>
                    <a:pt x="2256" y="176"/>
                  </a:cubicBezTo>
                  <a:cubicBezTo>
                    <a:pt x="2256" y="76"/>
                    <a:pt x="1754" y="1"/>
                    <a:pt x="1128" y="1"/>
                  </a:cubicBezTo>
                  <a:close/>
                </a:path>
              </a:pathLst>
            </a:custGeom>
            <a:solidFill>
              <a:srgbClr val="00A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28"/>
            <p:cNvSpPr/>
            <p:nvPr/>
          </p:nvSpPr>
          <p:spPr>
            <a:xfrm>
              <a:off x="2071313" y="2424236"/>
              <a:ext cx="610711" cy="124001"/>
            </a:xfrm>
            <a:custGeom>
              <a:avLst/>
              <a:gdLst/>
              <a:ahLst/>
              <a:cxnLst/>
              <a:rect l="l" t="t" r="r" b="b"/>
              <a:pathLst>
                <a:path w="5314" h="1079" fill="none" extrusionOk="0">
                  <a:moveTo>
                    <a:pt x="5314" y="552"/>
                  </a:moveTo>
                  <a:cubicBezTo>
                    <a:pt x="5314" y="853"/>
                    <a:pt x="4111" y="1078"/>
                    <a:pt x="2657" y="1078"/>
                  </a:cubicBezTo>
                  <a:cubicBezTo>
                    <a:pt x="1178" y="1078"/>
                    <a:pt x="0" y="853"/>
                    <a:pt x="0" y="552"/>
                  </a:cubicBezTo>
                  <a:cubicBezTo>
                    <a:pt x="0" y="251"/>
                    <a:pt x="1178" y="0"/>
                    <a:pt x="2657" y="0"/>
                  </a:cubicBezTo>
                  <a:cubicBezTo>
                    <a:pt x="4111" y="0"/>
                    <a:pt x="5314" y="251"/>
                    <a:pt x="5314" y="55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28"/>
            <p:cNvSpPr/>
            <p:nvPr/>
          </p:nvSpPr>
          <p:spPr>
            <a:xfrm>
              <a:off x="2169229" y="2392517"/>
              <a:ext cx="414879" cy="161466"/>
            </a:xfrm>
            <a:custGeom>
              <a:avLst/>
              <a:gdLst/>
              <a:ahLst/>
              <a:cxnLst/>
              <a:rect l="l" t="t" r="r" b="b"/>
              <a:pathLst>
                <a:path w="3610" h="1405" extrusionOk="0">
                  <a:moveTo>
                    <a:pt x="0" y="1"/>
                  </a:moveTo>
                  <a:lnTo>
                    <a:pt x="0" y="1028"/>
                  </a:lnTo>
                  <a:lnTo>
                    <a:pt x="0" y="1103"/>
                  </a:lnTo>
                  <a:cubicBezTo>
                    <a:pt x="0" y="1279"/>
                    <a:pt x="802" y="1404"/>
                    <a:pt x="1805" y="1404"/>
                  </a:cubicBezTo>
                  <a:cubicBezTo>
                    <a:pt x="2807" y="1404"/>
                    <a:pt x="3609" y="1279"/>
                    <a:pt x="3609" y="1103"/>
                  </a:cubicBezTo>
                  <a:lnTo>
                    <a:pt x="3609" y="1028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8"/>
            <p:cNvSpPr/>
            <p:nvPr/>
          </p:nvSpPr>
          <p:spPr>
            <a:xfrm>
              <a:off x="2169229" y="2392517"/>
              <a:ext cx="414879" cy="161466"/>
            </a:xfrm>
            <a:custGeom>
              <a:avLst/>
              <a:gdLst/>
              <a:ahLst/>
              <a:cxnLst/>
              <a:rect l="l" t="t" r="r" b="b"/>
              <a:pathLst>
                <a:path w="3610" h="1405" fill="none" extrusionOk="0">
                  <a:moveTo>
                    <a:pt x="3609" y="1028"/>
                  </a:moveTo>
                  <a:lnTo>
                    <a:pt x="3609" y="1103"/>
                  </a:lnTo>
                  <a:cubicBezTo>
                    <a:pt x="3609" y="1279"/>
                    <a:pt x="2807" y="1404"/>
                    <a:pt x="1805" y="1404"/>
                  </a:cubicBezTo>
                  <a:cubicBezTo>
                    <a:pt x="802" y="1404"/>
                    <a:pt x="0" y="1279"/>
                    <a:pt x="0" y="1103"/>
                  </a:cubicBezTo>
                  <a:lnTo>
                    <a:pt x="0" y="1028"/>
                  </a:lnTo>
                  <a:lnTo>
                    <a:pt x="0" y="1"/>
                  </a:lnTo>
                  <a:lnTo>
                    <a:pt x="3609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8"/>
            <p:cNvSpPr/>
            <p:nvPr/>
          </p:nvSpPr>
          <p:spPr>
            <a:xfrm>
              <a:off x="2074187" y="2182320"/>
              <a:ext cx="602092" cy="236281"/>
            </a:xfrm>
            <a:custGeom>
              <a:avLst/>
              <a:gdLst/>
              <a:ahLst/>
              <a:cxnLst/>
              <a:rect l="l" t="t" r="r" b="b"/>
              <a:pathLst>
                <a:path w="5239" h="2056" extrusionOk="0">
                  <a:moveTo>
                    <a:pt x="0" y="0"/>
                  </a:moveTo>
                  <a:lnTo>
                    <a:pt x="0" y="1504"/>
                  </a:lnTo>
                  <a:lnTo>
                    <a:pt x="0" y="1604"/>
                  </a:lnTo>
                  <a:cubicBezTo>
                    <a:pt x="0" y="1855"/>
                    <a:pt x="1178" y="2055"/>
                    <a:pt x="2632" y="2055"/>
                  </a:cubicBezTo>
                  <a:cubicBezTo>
                    <a:pt x="4060" y="2055"/>
                    <a:pt x="5238" y="1855"/>
                    <a:pt x="5238" y="1604"/>
                  </a:cubicBezTo>
                  <a:lnTo>
                    <a:pt x="5238" y="1504"/>
                  </a:lnTo>
                  <a:lnTo>
                    <a:pt x="52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8"/>
            <p:cNvSpPr/>
            <p:nvPr/>
          </p:nvSpPr>
          <p:spPr>
            <a:xfrm>
              <a:off x="2074187" y="2182320"/>
              <a:ext cx="602092" cy="236281"/>
            </a:xfrm>
            <a:custGeom>
              <a:avLst/>
              <a:gdLst/>
              <a:ahLst/>
              <a:cxnLst/>
              <a:rect l="l" t="t" r="r" b="b"/>
              <a:pathLst>
                <a:path w="5239" h="2056" fill="none" extrusionOk="0">
                  <a:moveTo>
                    <a:pt x="5238" y="1504"/>
                  </a:moveTo>
                  <a:lnTo>
                    <a:pt x="5238" y="1604"/>
                  </a:lnTo>
                  <a:cubicBezTo>
                    <a:pt x="5238" y="1855"/>
                    <a:pt x="4060" y="2055"/>
                    <a:pt x="2632" y="2055"/>
                  </a:cubicBezTo>
                  <a:cubicBezTo>
                    <a:pt x="1178" y="2055"/>
                    <a:pt x="0" y="1855"/>
                    <a:pt x="0" y="1604"/>
                  </a:cubicBezTo>
                  <a:lnTo>
                    <a:pt x="0" y="1504"/>
                  </a:lnTo>
                  <a:lnTo>
                    <a:pt x="0" y="0"/>
                  </a:lnTo>
                  <a:lnTo>
                    <a:pt x="5238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8"/>
            <p:cNvSpPr/>
            <p:nvPr/>
          </p:nvSpPr>
          <p:spPr>
            <a:xfrm>
              <a:off x="2071313" y="2116009"/>
              <a:ext cx="610711" cy="121128"/>
            </a:xfrm>
            <a:custGeom>
              <a:avLst/>
              <a:gdLst/>
              <a:ahLst/>
              <a:cxnLst/>
              <a:rect l="l" t="t" r="r" b="b"/>
              <a:pathLst>
                <a:path w="5314" h="1054" extrusionOk="0">
                  <a:moveTo>
                    <a:pt x="2657" y="1"/>
                  </a:moveTo>
                  <a:cubicBezTo>
                    <a:pt x="1178" y="1"/>
                    <a:pt x="0" y="226"/>
                    <a:pt x="0" y="527"/>
                  </a:cubicBezTo>
                  <a:cubicBezTo>
                    <a:pt x="0" y="803"/>
                    <a:pt x="1178" y="1053"/>
                    <a:pt x="2657" y="1053"/>
                  </a:cubicBezTo>
                  <a:cubicBezTo>
                    <a:pt x="4111" y="1053"/>
                    <a:pt x="5314" y="803"/>
                    <a:pt x="5314" y="527"/>
                  </a:cubicBezTo>
                  <a:cubicBezTo>
                    <a:pt x="5314" y="226"/>
                    <a:pt x="4111" y="1"/>
                    <a:pt x="26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8"/>
            <p:cNvSpPr/>
            <p:nvPr/>
          </p:nvSpPr>
          <p:spPr>
            <a:xfrm>
              <a:off x="2071313" y="2116009"/>
              <a:ext cx="610711" cy="121128"/>
            </a:xfrm>
            <a:custGeom>
              <a:avLst/>
              <a:gdLst/>
              <a:ahLst/>
              <a:cxnLst/>
              <a:rect l="l" t="t" r="r" b="b"/>
              <a:pathLst>
                <a:path w="5314" h="1054" fill="none" extrusionOk="0">
                  <a:moveTo>
                    <a:pt x="5314" y="527"/>
                  </a:moveTo>
                  <a:cubicBezTo>
                    <a:pt x="5314" y="803"/>
                    <a:pt x="4111" y="1053"/>
                    <a:pt x="2657" y="1053"/>
                  </a:cubicBezTo>
                  <a:cubicBezTo>
                    <a:pt x="1178" y="1053"/>
                    <a:pt x="0" y="803"/>
                    <a:pt x="0" y="527"/>
                  </a:cubicBezTo>
                  <a:cubicBezTo>
                    <a:pt x="0" y="226"/>
                    <a:pt x="1178" y="1"/>
                    <a:pt x="2657" y="1"/>
                  </a:cubicBezTo>
                  <a:cubicBezTo>
                    <a:pt x="4111" y="1"/>
                    <a:pt x="5314" y="226"/>
                    <a:pt x="5314" y="52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28"/>
            <p:cNvSpPr/>
            <p:nvPr/>
          </p:nvSpPr>
          <p:spPr>
            <a:xfrm>
              <a:off x="2247033" y="2162094"/>
              <a:ext cx="259271" cy="43326"/>
            </a:xfrm>
            <a:custGeom>
              <a:avLst/>
              <a:gdLst/>
              <a:ahLst/>
              <a:cxnLst/>
              <a:rect l="l" t="t" r="r" b="b"/>
              <a:pathLst>
                <a:path w="2256" h="377" extrusionOk="0">
                  <a:moveTo>
                    <a:pt x="1128" y="1"/>
                  </a:moveTo>
                  <a:cubicBezTo>
                    <a:pt x="501" y="1"/>
                    <a:pt x="0" y="76"/>
                    <a:pt x="0" y="176"/>
                  </a:cubicBezTo>
                  <a:cubicBezTo>
                    <a:pt x="0" y="301"/>
                    <a:pt x="501" y="377"/>
                    <a:pt x="1128" y="377"/>
                  </a:cubicBezTo>
                  <a:cubicBezTo>
                    <a:pt x="1754" y="377"/>
                    <a:pt x="2256" y="301"/>
                    <a:pt x="2256" y="176"/>
                  </a:cubicBezTo>
                  <a:cubicBezTo>
                    <a:pt x="2256" y="76"/>
                    <a:pt x="1754" y="1"/>
                    <a:pt x="11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20000" y="221596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b="1" dirty="0"/>
              <a:t>What is an API proxy?</a:t>
            </a: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78" name="Google Shape;1878;p25"/>
          <p:cNvSpPr txBox="1">
            <a:spLocks noGrp="1"/>
          </p:cNvSpPr>
          <p:nvPr>
            <p:ph type="body" idx="1"/>
          </p:nvPr>
        </p:nvSpPr>
        <p:spPr>
          <a:xfrm>
            <a:off x="720000" y="958117"/>
            <a:ext cx="77040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 requests enter through the proxy request endpoint, are passed to the target request endpoint,&#10;    and then sent to the backend services. HTTP responses enter through the target response endpoint, are&#10;    passed to the proxy response endpoint, and then back to the client.">
            <a:extLst>
              <a:ext uri="{FF2B5EF4-FFF2-40B4-BE49-F238E27FC236}">
                <a16:creationId xmlns:a16="http://schemas.microsoft.com/office/drawing/2014/main" id="{9E6E0479-908A-4456-8A92-98BB8DEBF1D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8682"/>
            <a:ext cx="9144000" cy="42848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1864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IN" b="1" dirty="0"/>
              <a:t>Spring Cloud </a:t>
            </a:r>
            <a:r>
              <a:rPr lang="en-IN" b="1" dirty="0" err="1"/>
              <a:t>Zipkin</a:t>
            </a:r>
            <a:r>
              <a:rPr lang="en-IN" b="1" dirty="0"/>
              <a:t> and Sleuth</a:t>
            </a: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78" name="Google Shape;1878;p25"/>
          <p:cNvSpPr txBox="1">
            <a:spLocks noGrp="1"/>
          </p:cNvSpPr>
          <p:nvPr>
            <p:ph type="body" idx="1"/>
          </p:nvPr>
        </p:nvSpPr>
        <p:spPr>
          <a:xfrm>
            <a:off x="720000" y="958117"/>
            <a:ext cx="77040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Distributed tracing using Zipkin">
            <a:extLst>
              <a:ext uri="{FF2B5EF4-FFF2-40B4-BE49-F238E27FC236}">
                <a16:creationId xmlns:a16="http://schemas.microsoft.com/office/drawing/2014/main" id="{FE0BCD25-1481-410E-ABF5-185E92CFE77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613" y="1023172"/>
            <a:ext cx="7388225" cy="36059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4873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78" name="Google Shape;1878;p25"/>
          <p:cNvSpPr txBox="1">
            <a:spLocks noGrp="1"/>
          </p:cNvSpPr>
          <p:nvPr>
            <p:ph type="body" idx="1"/>
          </p:nvPr>
        </p:nvSpPr>
        <p:spPr>
          <a:xfrm>
            <a:off x="720000" y="958117"/>
            <a:ext cx="77040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B5F599-0CC2-4CAC-8089-5D7BB28CCAFD}"/>
              </a:ext>
            </a:extLst>
          </p:cNvPr>
          <p:cNvPicPr/>
          <p:nvPr/>
        </p:nvPicPr>
        <p:blipFill rotWithShape="1">
          <a:blip r:embed="rId4"/>
          <a:srcRect r="52217" b="38774"/>
          <a:stretch/>
        </p:blipFill>
        <p:spPr bwMode="auto">
          <a:xfrm>
            <a:off x="0" y="0"/>
            <a:ext cx="9144000" cy="51329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10850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78" name="Google Shape;1878;p25"/>
          <p:cNvSpPr txBox="1">
            <a:spLocks noGrp="1"/>
          </p:cNvSpPr>
          <p:nvPr>
            <p:ph type="body" idx="1"/>
          </p:nvPr>
        </p:nvSpPr>
        <p:spPr>
          <a:xfrm>
            <a:off x="720000" y="958117"/>
            <a:ext cx="77040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26DECD-6016-4212-B845-9D51C5893F57}"/>
              </a:ext>
            </a:extLst>
          </p:cNvPr>
          <p:cNvPicPr/>
          <p:nvPr/>
        </p:nvPicPr>
        <p:blipFill rotWithShape="1">
          <a:blip r:embed="rId4"/>
          <a:srcRect t="5566" b="26221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41256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78" name="Google Shape;1878;p25"/>
          <p:cNvSpPr txBox="1">
            <a:spLocks noGrp="1"/>
          </p:cNvSpPr>
          <p:nvPr>
            <p:ph type="body" idx="1"/>
          </p:nvPr>
        </p:nvSpPr>
        <p:spPr>
          <a:xfrm>
            <a:off x="720000" y="958117"/>
            <a:ext cx="77040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sprcloud_6-1">
            <a:extLst>
              <a:ext uri="{FF2B5EF4-FFF2-40B4-BE49-F238E27FC236}">
                <a16:creationId xmlns:a16="http://schemas.microsoft.com/office/drawing/2014/main" id="{C4399363-5C78-4BF8-B964-7F9D86ADF4C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36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Spring Cloud Sleuth Tutorial">
            <a:extLst>
              <a:ext uri="{FF2B5EF4-FFF2-40B4-BE49-F238E27FC236}">
                <a16:creationId xmlns:a16="http://schemas.microsoft.com/office/drawing/2014/main" id="{1B291F43-0F1B-4DFC-B068-7033C70C13A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27343"/>
            <a:ext cx="9144000" cy="15161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020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0" y="72592"/>
            <a:ext cx="914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b="1" dirty="0"/>
              <a:t>Implement distributed tracing using Spring Cloud Sleuth</a:t>
            </a:r>
            <a:br>
              <a:rPr lang="en-IN" dirty="0"/>
            </a:b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78" name="Google Shape;1878;p25"/>
          <p:cNvSpPr txBox="1">
            <a:spLocks noGrp="1"/>
          </p:cNvSpPr>
          <p:nvPr>
            <p:ph type="body" idx="1"/>
          </p:nvPr>
        </p:nvSpPr>
        <p:spPr>
          <a:xfrm>
            <a:off x="720000" y="958117"/>
            <a:ext cx="77040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Spring Cloud Zipkin Tutorial">
            <a:extLst>
              <a:ext uri="{FF2B5EF4-FFF2-40B4-BE49-F238E27FC236}">
                <a16:creationId xmlns:a16="http://schemas.microsoft.com/office/drawing/2014/main" id="{36BC916D-3E2E-4DB4-9CEE-45B279C7239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2691"/>
            <a:ext cx="9144000" cy="1549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Spring Cloud Sleuth Token">
            <a:extLst>
              <a:ext uri="{FF2B5EF4-FFF2-40B4-BE49-F238E27FC236}">
                <a16:creationId xmlns:a16="http://schemas.microsoft.com/office/drawing/2014/main" id="{1BBA4A87-81A9-45E4-9732-5CA697BDF14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55351"/>
            <a:ext cx="9144000" cy="2435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20473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b="1" dirty="0"/>
              <a:t>Use </a:t>
            </a:r>
            <a:r>
              <a:rPr lang="en-IN" b="1" dirty="0" err="1"/>
              <a:t>Zipkin</a:t>
            </a:r>
            <a:r>
              <a:rPr lang="en-IN" b="1" dirty="0"/>
              <a:t> for distributed log analysis-</a:t>
            </a: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B881164-1A9D-4DAD-BAEA-3247DF5A84DA}"/>
              </a:ext>
            </a:extLst>
          </p:cNvPr>
          <p:cNvSpPr/>
          <p:nvPr/>
        </p:nvSpPr>
        <p:spPr>
          <a:xfrm>
            <a:off x="215900" y="1396431"/>
            <a:ext cx="3721100" cy="1628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>
              <a:lnSpc>
                <a:spcPct val="107000"/>
              </a:lnSpc>
              <a:spcBef>
                <a:spcPts val="750"/>
              </a:spcBef>
              <a:spcAft>
                <a:spcPts val="7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IN" b="1" dirty="0">
              <a:solidFill>
                <a:schemeClr val="bg2"/>
              </a:solidFill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latinLnBrk="1">
              <a:lnSpc>
                <a:spcPct val="107000"/>
              </a:lnSpc>
              <a:spcBef>
                <a:spcPts val="750"/>
              </a:spcBef>
              <a:spcAft>
                <a:spcPts val="7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b="1" dirty="0">
                <a:solidFill>
                  <a:schemeClr val="bg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@Bean</a:t>
            </a:r>
            <a:endParaRPr lang="en-IN" sz="1800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Bef>
                <a:spcPts val="750"/>
              </a:spcBef>
              <a:spcAft>
                <a:spcPts val="7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b="1" dirty="0">
                <a:solidFill>
                  <a:schemeClr val="bg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public Sampler </a:t>
            </a:r>
            <a:r>
              <a:rPr lang="en-IN" b="1" dirty="0" err="1">
                <a:solidFill>
                  <a:schemeClr val="bg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defaultSampler</a:t>
            </a:r>
            <a:r>
              <a:rPr lang="en-IN" b="1" dirty="0">
                <a:solidFill>
                  <a:schemeClr val="bg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 {</a:t>
            </a:r>
            <a:endParaRPr lang="en-IN" sz="1800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Bef>
                <a:spcPts val="750"/>
              </a:spcBef>
              <a:spcAft>
                <a:spcPts val="7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b="1" dirty="0">
                <a:solidFill>
                  <a:schemeClr val="bg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return </a:t>
            </a:r>
            <a:r>
              <a:rPr lang="en-IN" b="1" dirty="0" err="1">
                <a:solidFill>
                  <a:schemeClr val="bg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Sampler.ALWAYS_SAMPLE</a:t>
            </a:r>
            <a:r>
              <a:rPr lang="en-IN" b="1" dirty="0">
                <a:solidFill>
                  <a:schemeClr val="bg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IN" sz="1800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Bef>
                <a:spcPts val="750"/>
              </a:spcBef>
              <a:spcAft>
                <a:spcPts val="7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b="1" dirty="0">
                <a:solidFill>
                  <a:schemeClr val="bg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IN" sz="1800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N" dirty="0"/>
          </a:p>
        </p:txBody>
      </p:sp>
      <p:pic>
        <p:nvPicPr>
          <p:cNvPr id="8" name="Picture 7" descr="Spring Cloud Sleuth + Zipkin Tutorial">
            <a:extLst>
              <a:ext uri="{FF2B5EF4-FFF2-40B4-BE49-F238E27FC236}">
                <a16:creationId xmlns:a16="http://schemas.microsoft.com/office/drawing/2014/main" id="{C56E8C00-874F-4F71-B143-7F752A4CD20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670" y="1311081"/>
            <a:ext cx="4926330" cy="38218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48670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p43"/>
          <p:cNvSpPr txBox="1">
            <a:spLocks noGrp="1"/>
          </p:cNvSpPr>
          <p:nvPr>
            <p:ph type="title"/>
          </p:nvPr>
        </p:nvSpPr>
        <p:spPr>
          <a:xfrm>
            <a:off x="1763250" y="1849800"/>
            <a:ext cx="5617500" cy="144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IN" sz="4800" dirty="0"/>
              <a:t>AGILE</a:t>
            </a:r>
          </a:p>
        </p:txBody>
      </p:sp>
    </p:spTree>
    <p:extLst>
      <p:ext uri="{BB962C8B-B14F-4D97-AF65-F5344CB8AC3E}">
        <p14:creationId xmlns:p14="http://schemas.microsoft.com/office/powerpoint/2010/main" val="1148558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5"/>
          <p:cNvSpPr txBox="1">
            <a:spLocks noGrp="1"/>
          </p:cNvSpPr>
          <p:nvPr>
            <p:ph type="body" idx="1"/>
          </p:nvPr>
        </p:nvSpPr>
        <p:spPr>
          <a:xfrm>
            <a:off x="720000" y="958117"/>
            <a:ext cx="77040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s://www.agile42.com/en/wp-content/uploads/sites/2/2020/02/ScrumInANutshell.webinar.original.png">
            <a:extLst>
              <a:ext uri="{FF2B5EF4-FFF2-40B4-BE49-F238E27FC236}">
                <a16:creationId xmlns:a16="http://schemas.microsoft.com/office/drawing/2014/main" id="{157183FA-4664-4CF8-9EBA-9390ABA502D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5016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b="1" dirty="0"/>
              <a:t>WHAT IS SCRUM?</a:t>
            </a: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s://www.cprime.com/wp-content/uploads/2019/10/scrumprocess-1024x607.png">
            <a:extLst>
              <a:ext uri="{FF2B5EF4-FFF2-40B4-BE49-F238E27FC236}">
                <a16:creationId xmlns:a16="http://schemas.microsoft.com/office/drawing/2014/main" id="{0036F6EA-AA8C-4F37-9370-B44155C0AE0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613" y="1002750"/>
            <a:ext cx="7423785" cy="3678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8456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p43"/>
          <p:cNvSpPr txBox="1">
            <a:spLocks noGrp="1"/>
          </p:cNvSpPr>
          <p:nvPr>
            <p:ph type="title"/>
          </p:nvPr>
        </p:nvSpPr>
        <p:spPr>
          <a:xfrm>
            <a:off x="1763250" y="1849800"/>
            <a:ext cx="5617500" cy="144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IN" sz="4800" dirty="0"/>
              <a:t>Cloud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b="1" dirty="0"/>
              <a:t>WHAT ARE THE BENEFITS OF AGILE?</a:t>
            </a: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s://www.cprime.com/wp-content/uploads/2019/10/agile_benefits_graphic_vertical-2-962x1024.png">
            <a:extLst>
              <a:ext uri="{FF2B5EF4-FFF2-40B4-BE49-F238E27FC236}">
                <a16:creationId xmlns:a16="http://schemas.microsoft.com/office/drawing/2014/main" id="{03E39530-D30F-48F0-AEDF-30F7FD0FBCC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" y="950275"/>
            <a:ext cx="7704000" cy="3659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58154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410800" y="284075"/>
            <a:ext cx="83224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b="1" dirty="0"/>
              <a:t>WHAT ARE THE SCRUM REQUIREMENTS?</a:t>
            </a:r>
            <a:br>
              <a:rPr lang="en-IN" dirty="0"/>
            </a:b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s://www.cprime.com/wp-content/uploads/2019/10/scrum-user-story-1-1024x624.png">
            <a:extLst>
              <a:ext uri="{FF2B5EF4-FFF2-40B4-BE49-F238E27FC236}">
                <a16:creationId xmlns:a16="http://schemas.microsoft.com/office/drawing/2014/main" id="{E11330E7-5BDA-4AD3-98CE-39324FF0FA0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135" y="958117"/>
            <a:ext cx="7526065" cy="36837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2601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78" name="Google Shape;1878;p25"/>
          <p:cNvSpPr txBox="1">
            <a:spLocks noGrp="1"/>
          </p:cNvSpPr>
          <p:nvPr>
            <p:ph type="body" idx="1"/>
          </p:nvPr>
        </p:nvSpPr>
        <p:spPr>
          <a:xfrm>
            <a:off x="720000" y="958117"/>
            <a:ext cx="77040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284817"/>
            <a:ext cx="847856" cy="848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mage">
            <a:extLst>
              <a:ext uri="{FF2B5EF4-FFF2-40B4-BE49-F238E27FC236}">
                <a16:creationId xmlns:a16="http://schemas.microsoft.com/office/drawing/2014/main" id="{F0E5ACF2-4831-44CC-8423-21EFB537AA7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9143999" cy="51329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64374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p43"/>
          <p:cNvSpPr txBox="1">
            <a:spLocks noGrp="1"/>
          </p:cNvSpPr>
          <p:nvPr>
            <p:ph type="title"/>
          </p:nvPr>
        </p:nvSpPr>
        <p:spPr>
          <a:xfrm>
            <a:off x="1763250" y="1849800"/>
            <a:ext cx="5617500" cy="144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IN" b="1" dirty="0"/>
              <a:t>ELK Stack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87964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ELK Stack Architecture">
            <a:extLst>
              <a:ext uri="{FF2B5EF4-FFF2-40B4-BE49-F238E27FC236}">
                <a16:creationId xmlns:a16="http://schemas.microsoft.com/office/drawing/2014/main" id="{40DCC3F4-CB86-45ED-86AE-505A47B86D08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89"/>
          <a:stretch/>
        </p:blipFill>
        <p:spPr bwMode="auto">
          <a:xfrm>
            <a:off x="1159613" y="1374774"/>
            <a:ext cx="7653655" cy="28733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93678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ELK Stack Architecture with Beats">
            <a:extLst>
              <a:ext uri="{FF2B5EF4-FFF2-40B4-BE49-F238E27FC236}">
                <a16:creationId xmlns:a16="http://schemas.microsoft.com/office/drawing/2014/main" id="{4BE35856-8C25-4220-B7B3-BFEACAD59221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67"/>
          <a:stretch/>
        </p:blipFill>
        <p:spPr bwMode="auto">
          <a:xfrm>
            <a:off x="427672" y="1263157"/>
            <a:ext cx="8288655" cy="24415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004211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ELK Stack with other platforms">
            <a:extLst>
              <a:ext uri="{FF2B5EF4-FFF2-40B4-BE49-F238E27FC236}">
                <a16:creationId xmlns:a16="http://schemas.microsoft.com/office/drawing/2014/main" id="{F5E21128-3575-4984-B312-57C7E00009DB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98"/>
          <a:stretch/>
        </p:blipFill>
        <p:spPr bwMode="auto">
          <a:xfrm>
            <a:off x="239394" y="1320800"/>
            <a:ext cx="8523605" cy="21463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98105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b="1" dirty="0"/>
              <a:t>What is Elasticsearch?</a:t>
            </a:r>
            <a:br>
              <a:rPr lang="en-IN" dirty="0"/>
            </a:b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878;p25">
            <a:extLst>
              <a:ext uri="{FF2B5EF4-FFF2-40B4-BE49-F238E27FC236}">
                <a16:creationId xmlns:a16="http://schemas.microsoft.com/office/drawing/2014/main" id="{BCD9FEE8-3AF9-4441-9F9D-988CAF5135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958117"/>
            <a:ext cx="77040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IN" dirty="0"/>
              <a:t>Elasticsearch is a NoSQL database.</a:t>
            </a:r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IN" dirty="0"/>
              <a:t>Elasticsearch also allows you to store, search and </a:t>
            </a:r>
            <a:r>
              <a:rPr lang="en-IN" dirty="0" err="1"/>
              <a:t>analyze</a:t>
            </a:r>
            <a:r>
              <a:rPr lang="en-IN" dirty="0"/>
              <a:t> big volume of data. </a:t>
            </a:r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841089-BC9C-4A7E-9994-F73F3AE9B00D}"/>
              </a:ext>
            </a:extLst>
          </p:cNvPr>
          <p:cNvSpPr/>
          <p:nvPr/>
        </p:nvSpPr>
        <p:spPr>
          <a:xfrm>
            <a:off x="1657350" y="2434856"/>
            <a:ext cx="57785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chemeClr val="bg2"/>
              </a:buClr>
            </a:pPr>
            <a:r>
              <a:rPr lang="en-IN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Features of Elastic search:</a:t>
            </a:r>
            <a:endParaRPr lang="en-IN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 source search server is written using Java</a:t>
            </a:r>
          </a:p>
          <a:p>
            <a:pPr marL="342900" lvl="0" indent="-342900" algn="just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to index any kind of heterogeneous data</a:t>
            </a:r>
          </a:p>
          <a:p>
            <a:pPr marL="342900" lvl="0" indent="-342900" algn="just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Has REST API web-interface with JSON output</a:t>
            </a:r>
          </a:p>
          <a:p>
            <a:pPr marL="342900" lvl="0" indent="-342900" algn="just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Full-Text Search</a:t>
            </a:r>
          </a:p>
          <a:p>
            <a:pPr marL="342900" lvl="0" indent="-342900" algn="just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Near Real Time (NRT) search</a:t>
            </a:r>
          </a:p>
          <a:p>
            <a:pPr marL="342900" lvl="0" indent="-342900" algn="just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IN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Sharded</a:t>
            </a:r>
            <a:r>
              <a:rPr lang="en-IN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replicated searchable, JSON document store</a:t>
            </a:r>
          </a:p>
          <a:p>
            <a:pPr marL="342900" lvl="0" indent="-342900" algn="just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Schema-free, REST &amp; JSON based distributed document store</a:t>
            </a:r>
          </a:p>
          <a:p>
            <a:pPr marL="342900" lvl="0" indent="-342900" algn="just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Multi-language &amp; Geolocation support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6793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b="1" dirty="0"/>
              <a:t>Important Terms used in Elastic Search</a:t>
            </a: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878;p25">
            <a:extLst>
              <a:ext uri="{FF2B5EF4-FFF2-40B4-BE49-F238E27FC236}">
                <a16:creationId xmlns:a16="http://schemas.microsoft.com/office/drawing/2014/main" id="{AAE5AEBF-1DEE-4BE0-8CA3-BF25C8AA36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958117"/>
            <a:ext cx="77040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IN" dirty="0">
                <a:latin typeface="Roboto"/>
                <a:ea typeface="Roboto"/>
                <a:cs typeface="Roboto"/>
                <a:sym typeface="Roboto"/>
              </a:rPr>
              <a:t>Cluster</a:t>
            </a:r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IN" dirty="0"/>
              <a:t>Node</a:t>
            </a:r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IN" dirty="0">
                <a:latin typeface="Roboto"/>
                <a:ea typeface="Roboto"/>
                <a:cs typeface="Roboto"/>
                <a:sym typeface="Roboto"/>
              </a:rPr>
              <a:t>Index</a:t>
            </a:r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IN" dirty="0"/>
              <a:t>Document</a:t>
            </a:r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IN" dirty="0">
                <a:latin typeface="Roboto"/>
                <a:ea typeface="Roboto"/>
                <a:cs typeface="Roboto"/>
                <a:sym typeface="Roboto"/>
              </a:rPr>
              <a:t>Shard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9105530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b="1" dirty="0"/>
              <a:t>What is Logstash?</a:t>
            </a: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878;p25">
            <a:extLst>
              <a:ext uri="{FF2B5EF4-FFF2-40B4-BE49-F238E27FC236}">
                <a16:creationId xmlns:a16="http://schemas.microsoft.com/office/drawing/2014/main" id="{D169EE31-FEE8-488C-AB57-022BDAEC8C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958117"/>
            <a:ext cx="77040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IN" dirty="0"/>
              <a:t>Logstash is the data collection pipeline tool.</a:t>
            </a:r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/>
              <a:t>It consists of three components:</a:t>
            </a:r>
          </a:p>
          <a:p>
            <a:pPr marL="1257300" lvl="2" indent="-342900">
              <a:lnSpc>
                <a:spcPct val="100000"/>
              </a:lnSpc>
              <a:buClr>
                <a:schemeClr val="bg2"/>
              </a:buClr>
              <a:buFont typeface="+mj-lt"/>
              <a:buAutoNum type="arabicPeriod"/>
            </a:pPr>
            <a:r>
              <a:rPr lang="en-US" dirty="0"/>
              <a:t>Input</a:t>
            </a:r>
          </a:p>
          <a:p>
            <a:pPr marL="1257300" lvl="2" indent="-342900">
              <a:lnSpc>
                <a:spcPct val="100000"/>
              </a:lnSpc>
              <a:buClr>
                <a:schemeClr val="bg2"/>
              </a:buClr>
              <a:buFont typeface="+mj-lt"/>
              <a:buAutoNum type="arabicPeriod"/>
            </a:pPr>
            <a:r>
              <a:rPr lang="en-US" dirty="0"/>
              <a:t>Filters</a:t>
            </a:r>
          </a:p>
          <a:p>
            <a:pPr marL="1257300" lvl="2" indent="-342900">
              <a:lnSpc>
                <a:spcPct val="100000"/>
              </a:lnSpc>
              <a:buClr>
                <a:schemeClr val="bg2"/>
              </a:buClr>
              <a:buFont typeface="+mj-lt"/>
              <a:buAutoNum type="arabicPeriod"/>
            </a:pPr>
            <a:r>
              <a:rPr lang="en-US" dirty="0"/>
              <a:t>Output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086697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78" name="Google Shape;1878;p25"/>
          <p:cNvSpPr txBox="1">
            <a:spLocks noGrp="1"/>
          </p:cNvSpPr>
          <p:nvPr>
            <p:ph type="body" idx="1"/>
          </p:nvPr>
        </p:nvSpPr>
        <p:spPr>
          <a:xfrm>
            <a:off x="720000" y="958117"/>
            <a:ext cx="77040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s://miro.medium.com/max/1050/0*CVYMFonG0kQFx0Wm.jpg">
            <a:extLst>
              <a:ext uri="{FF2B5EF4-FFF2-40B4-BE49-F238E27FC236}">
                <a16:creationId xmlns:a16="http://schemas.microsoft.com/office/drawing/2014/main" id="{E3479F5F-E500-4531-B9C5-EDE035866BD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329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243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b="1" dirty="0"/>
              <a:t>What is Kibana?</a:t>
            </a: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878;p25">
            <a:extLst>
              <a:ext uri="{FF2B5EF4-FFF2-40B4-BE49-F238E27FC236}">
                <a16:creationId xmlns:a16="http://schemas.microsoft.com/office/drawing/2014/main" id="{9FF6DF49-4547-49A3-9023-C83A547504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958117"/>
            <a:ext cx="77040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IN" dirty="0"/>
              <a:t>Kibana is a data visualization which completes the ELK stack. </a:t>
            </a:r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/>
              <a:t>The most common search types:</a:t>
            </a:r>
          </a:p>
          <a:p>
            <a:pPr marL="1257300" lvl="2" indent="-342900">
              <a:lnSpc>
                <a:spcPct val="100000"/>
              </a:lnSpc>
              <a:buClr>
                <a:schemeClr val="bg2"/>
              </a:buClr>
              <a:buFont typeface="+mj-lt"/>
              <a:buAutoNum type="arabicPeriod"/>
            </a:pPr>
            <a:r>
              <a:rPr lang="en-US" dirty="0"/>
              <a:t>Free text searches</a:t>
            </a:r>
          </a:p>
          <a:p>
            <a:pPr marL="1257300" lvl="2" indent="-342900">
              <a:lnSpc>
                <a:spcPct val="100000"/>
              </a:lnSpc>
              <a:buClr>
                <a:schemeClr val="bg2"/>
              </a:buClr>
              <a:buFont typeface="+mj-lt"/>
              <a:buAutoNum type="arabicPeriod"/>
            </a:pPr>
            <a:r>
              <a:rPr lang="en-US" dirty="0"/>
              <a:t>Field-level searches</a:t>
            </a:r>
          </a:p>
          <a:p>
            <a:pPr marL="1257300" lvl="2" indent="-342900">
              <a:lnSpc>
                <a:spcPct val="100000"/>
              </a:lnSpc>
              <a:buClr>
                <a:schemeClr val="bg2"/>
              </a:buClr>
              <a:buFont typeface="+mj-lt"/>
              <a:buAutoNum type="arabicPeriod"/>
            </a:pPr>
            <a:r>
              <a:rPr lang="en-US" dirty="0"/>
              <a:t>Logical statements</a:t>
            </a:r>
          </a:p>
          <a:p>
            <a:pPr marL="1257300" lvl="2" indent="-342900">
              <a:lnSpc>
                <a:spcPct val="100000"/>
              </a:lnSpc>
              <a:buClr>
                <a:schemeClr val="bg2"/>
              </a:buClr>
              <a:buFont typeface="+mj-lt"/>
              <a:buAutoNum type="arabicPeriod"/>
            </a:pPr>
            <a:r>
              <a:rPr lang="en-US" dirty="0"/>
              <a:t>Proximity searches</a:t>
            </a:r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071306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b="1" dirty="0"/>
              <a:t>Case Studies</a:t>
            </a: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878;p25">
            <a:extLst>
              <a:ext uri="{FF2B5EF4-FFF2-40B4-BE49-F238E27FC236}">
                <a16:creationId xmlns:a16="http://schemas.microsoft.com/office/drawing/2014/main" id="{6C04D472-995A-4426-B50D-C0CA2C0E0B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958117"/>
            <a:ext cx="77040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IN" dirty="0">
                <a:latin typeface="Roboto"/>
                <a:ea typeface="Roboto"/>
                <a:cs typeface="Roboto"/>
                <a:sym typeface="Roboto"/>
              </a:rPr>
              <a:t>Netflix</a:t>
            </a:r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IN" dirty="0"/>
              <a:t>LinkedIn</a:t>
            </a:r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IN" dirty="0" err="1">
                <a:latin typeface="Roboto"/>
                <a:ea typeface="Roboto"/>
                <a:cs typeface="Roboto"/>
                <a:sym typeface="Roboto"/>
              </a:rPr>
              <a:t>TripWire</a:t>
            </a:r>
            <a:endParaRPr lang="en-IN" dirty="0">
              <a:latin typeface="Roboto"/>
              <a:ea typeface="Roboto"/>
              <a:cs typeface="Roboto"/>
              <a:sym typeface="Roboto"/>
            </a:endParaRPr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IN" dirty="0"/>
              <a:t>Medium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578959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p43"/>
          <p:cNvSpPr txBox="1">
            <a:spLocks noGrp="1"/>
          </p:cNvSpPr>
          <p:nvPr>
            <p:ph type="title"/>
          </p:nvPr>
        </p:nvSpPr>
        <p:spPr>
          <a:xfrm>
            <a:off x="952500" y="1849800"/>
            <a:ext cx="7207250" cy="144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IN" sz="5400" b="1" dirty="0"/>
              <a:t>Micro Service Best Practice &amp; Migration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598428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20000" y="207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Best Practices to Migrate Monolithic Applications to Microservices </a:t>
            </a: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878;p25">
            <a:extLst>
              <a:ext uri="{FF2B5EF4-FFF2-40B4-BE49-F238E27FC236}">
                <a16:creationId xmlns:a16="http://schemas.microsoft.com/office/drawing/2014/main" id="{129B8A52-4C27-4C26-A750-1A967F9EDC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08900" y="1351817"/>
            <a:ext cx="77040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00100" lvl="1" indent="-342900">
              <a:lnSpc>
                <a:spcPct val="100000"/>
              </a:lnSpc>
              <a:buClr>
                <a:schemeClr val="bg2"/>
              </a:buClr>
              <a:buFont typeface="+mj-lt"/>
              <a:buAutoNum type="arabicPeriod"/>
            </a:pPr>
            <a:r>
              <a:rPr lang="en-IN" dirty="0"/>
              <a:t>Understand the business objectives</a:t>
            </a:r>
          </a:p>
          <a:p>
            <a:pPr marL="800100" lvl="1" indent="-342900">
              <a:lnSpc>
                <a:spcPct val="100000"/>
              </a:lnSpc>
              <a:buClr>
                <a:schemeClr val="bg2"/>
              </a:buClr>
              <a:buFont typeface="+mj-lt"/>
              <a:buAutoNum type="arabicPeriod"/>
            </a:pPr>
            <a:r>
              <a:rPr lang="en-US" dirty="0"/>
              <a:t>Identify the benefits which will add business value and increase productivity</a:t>
            </a:r>
          </a:p>
          <a:p>
            <a:pPr marL="800100" lvl="1" indent="-342900">
              <a:lnSpc>
                <a:spcPct val="100000"/>
              </a:lnSpc>
              <a:buClr>
                <a:schemeClr val="bg2"/>
              </a:buClr>
              <a:buFont typeface="+mj-lt"/>
              <a:buAutoNum type="arabicPeriod"/>
            </a:pPr>
            <a:r>
              <a:rPr lang="en-IN" dirty="0"/>
              <a:t>Use a separate database system for each microservice</a:t>
            </a:r>
          </a:p>
          <a:p>
            <a:pPr marL="800100" lvl="1" indent="-342900">
              <a:lnSpc>
                <a:spcPct val="100000"/>
              </a:lnSpc>
              <a:buClr>
                <a:schemeClr val="bg2"/>
              </a:buClr>
              <a:buFont typeface="+mj-lt"/>
              <a:buAutoNum type="arabicPeriod"/>
            </a:pPr>
            <a:r>
              <a:rPr lang="en-IN" dirty="0"/>
              <a:t>Automate as much as possible</a:t>
            </a:r>
          </a:p>
          <a:p>
            <a:pPr marL="800100" lvl="1" indent="-342900">
              <a:lnSpc>
                <a:spcPct val="100000"/>
              </a:lnSpc>
              <a:buClr>
                <a:schemeClr val="bg2"/>
              </a:buClr>
              <a:buFont typeface="+mj-lt"/>
              <a:buAutoNum type="arabicPeriod"/>
            </a:pPr>
            <a:r>
              <a:rPr lang="en-IN" dirty="0"/>
              <a:t>Cache data to improve performance</a:t>
            </a:r>
          </a:p>
          <a:p>
            <a:pPr marL="800100" lvl="1" indent="-342900">
              <a:lnSpc>
                <a:spcPct val="100000"/>
              </a:lnSpc>
              <a:buClr>
                <a:schemeClr val="bg2"/>
              </a:buClr>
              <a:buFont typeface="+mj-lt"/>
              <a:buAutoNum type="arabicPeriod"/>
            </a:pPr>
            <a:r>
              <a:rPr lang="en-IN" dirty="0"/>
              <a:t>Choose the appropriate programming language</a:t>
            </a:r>
          </a:p>
          <a:p>
            <a:pPr marL="800100" lvl="1" indent="-342900">
              <a:lnSpc>
                <a:spcPct val="100000"/>
              </a:lnSpc>
              <a:buClr>
                <a:schemeClr val="bg2"/>
              </a:buClr>
              <a:buFont typeface="+mj-lt"/>
              <a:buAutoNum type="arabicPeriod"/>
            </a:pPr>
            <a:r>
              <a:rPr lang="en-IN" dirty="0"/>
              <a:t>Understand the mission</a:t>
            </a:r>
          </a:p>
          <a:p>
            <a:pPr marL="800100" lvl="1" indent="-342900">
              <a:lnSpc>
                <a:spcPct val="100000"/>
              </a:lnSpc>
              <a:buClr>
                <a:schemeClr val="bg2"/>
              </a:buClr>
              <a:buFont typeface="+mj-lt"/>
              <a:buAutoNum type="arabicPeriod"/>
            </a:pPr>
            <a:r>
              <a:rPr lang="en-IN" dirty="0"/>
              <a:t>Effectively monitoring the microservices</a:t>
            </a:r>
            <a:endParaRPr lang="en-IN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0553952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452075" y="10565"/>
            <a:ext cx="834145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b="1" dirty="0"/>
              <a:t>Microservices Inter-Service Communication</a:t>
            </a:r>
            <a:br>
              <a:rPr lang="en-IN" dirty="0"/>
            </a:b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878;p25">
            <a:extLst>
              <a:ext uri="{FF2B5EF4-FFF2-40B4-BE49-F238E27FC236}">
                <a16:creationId xmlns:a16="http://schemas.microsoft.com/office/drawing/2014/main" id="{E0A31178-312F-4ECF-8122-8FA1454533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958117"/>
            <a:ext cx="77040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Picture 5" descr="Microservices Inter-Service Communication">
            <a:extLst>
              <a:ext uri="{FF2B5EF4-FFF2-40B4-BE49-F238E27FC236}">
                <a16:creationId xmlns:a16="http://schemas.microsoft.com/office/drawing/2014/main" id="{FC7ED253-CC4D-421F-8965-E1A886C5653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8965"/>
            <a:ext cx="9143999" cy="46339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07465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b="1" dirty="0"/>
              <a:t>Synchronous Communication style</a:t>
            </a: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Synchronous communication style">
            <a:extLst>
              <a:ext uri="{FF2B5EF4-FFF2-40B4-BE49-F238E27FC236}">
                <a16:creationId xmlns:a16="http://schemas.microsoft.com/office/drawing/2014/main" id="{18DA6B00-7DF4-44FB-837A-9A0FB83F100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0" y="1365567"/>
            <a:ext cx="5359400" cy="24123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93669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273050" y="207875"/>
            <a:ext cx="82335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b="1" dirty="0"/>
              <a:t>Synchronous one-to-one communication style</a:t>
            </a: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Synchronous one-to-one communication style">
            <a:extLst>
              <a:ext uri="{FF2B5EF4-FFF2-40B4-BE49-F238E27FC236}">
                <a16:creationId xmlns:a16="http://schemas.microsoft.com/office/drawing/2014/main" id="{3F880A19-1765-4138-B163-5863889A79D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62" y="1356705"/>
            <a:ext cx="7407275" cy="26162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96515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878;p25">
            <a:extLst>
              <a:ext uri="{FF2B5EF4-FFF2-40B4-BE49-F238E27FC236}">
                <a16:creationId xmlns:a16="http://schemas.microsoft.com/office/drawing/2014/main" id="{FF204DCE-1FB2-4B67-8EC0-DA9129CC98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958117"/>
            <a:ext cx="77040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BAFCEA-DEE1-4D85-9B7E-D7B9AE8A99CC}"/>
              </a:ext>
            </a:extLst>
          </p:cNvPr>
          <p:cNvPicPr/>
          <p:nvPr/>
        </p:nvPicPr>
        <p:blipFill rotWithShape="1">
          <a:blip r:embed="rId4"/>
          <a:srcRect l="18835" t="37621" r="28318" b="23183"/>
          <a:stretch/>
        </p:blipFill>
        <p:spPr bwMode="auto">
          <a:xfrm>
            <a:off x="0" y="-7306"/>
            <a:ext cx="9144000" cy="51508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872312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b="1" dirty="0"/>
              <a:t>Asynchronous communication style</a:t>
            </a: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synchronous communication style">
            <a:extLst>
              <a:ext uri="{FF2B5EF4-FFF2-40B4-BE49-F238E27FC236}">
                <a16:creationId xmlns:a16="http://schemas.microsoft.com/office/drawing/2014/main" id="{9C3BFD44-049F-4117-B8B5-790B2618236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437" y="1490662"/>
            <a:ext cx="6969125" cy="2162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37694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20000" y="207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b="1" dirty="0"/>
              <a:t>Asynchronous one-to-one communication style</a:t>
            </a:r>
            <a:br>
              <a:rPr lang="en-IN" dirty="0"/>
            </a:b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synchronous one-to-one communication style">
            <a:extLst>
              <a:ext uri="{FF2B5EF4-FFF2-40B4-BE49-F238E27FC236}">
                <a16:creationId xmlns:a16="http://schemas.microsoft.com/office/drawing/2014/main" id="{7432C5A3-327B-4556-8C1F-9999C746BEE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613" y="1419224"/>
            <a:ext cx="7191375" cy="3057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8424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78" name="Google Shape;1878;p25"/>
          <p:cNvSpPr txBox="1">
            <a:spLocks noGrp="1"/>
          </p:cNvSpPr>
          <p:nvPr>
            <p:ph type="body" idx="1"/>
          </p:nvPr>
        </p:nvSpPr>
        <p:spPr>
          <a:xfrm>
            <a:off x="720000" y="958117"/>
            <a:ext cx="77040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60C842-65EB-4DC0-8339-3815012FF79F}"/>
              </a:ext>
            </a:extLst>
          </p:cNvPr>
          <p:cNvPicPr/>
          <p:nvPr/>
        </p:nvPicPr>
        <p:blipFill rotWithShape="1">
          <a:blip r:embed="rId4"/>
          <a:srcRect l="13934" t="19568" r="37177" b="8258"/>
          <a:stretch/>
        </p:blipFill>
        <p:spPr bwMode="auto">
          <a:xfrm>
            <a:off x="1" y="10565"/>
            <a:ext cx="9144000" cy="51223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01437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20000" y="109999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b="1" dirty="0"/>
              <a:t>Asynchronous one-to-many communication style</a:t>
            </a:r>
            <a:br>
              <a:rPr lang="en-IN" dirty="0"/>
            </a:b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synchronous one-to-many communication style">
            <a:extLst>
              <a:ext uri="{FF2B5EF4-FFF2-40B4-BE49-F238E27FC236}">
                <a16:creationId xmlns:a16="http://schemas.microsoft.com/office/drawing/2014/main" id="{1A306977-0768-4907-A10C-CCFA58A683C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174" y="1327150"/>
            <a:ext cx="7566025" cy="3270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90919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88900" y="220575"/>
            <a:ext cx="880745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b="1" dirty="0"/>
              <a:t>Managing Data in Microservices Architecture</a:t>
            </a: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s://miro.medium.com/max/494/1*beOiKIXQkv-U6sCsz4E2ow.png">
            <a:extLst>
              <a:ext uri="{FF2B5EF4-FFF2-40B4-BE49-F238E27FC236}">
                <a16:creationId xmlns:a16="http://schemas.microsoft.com/office/drawing/2014/main" id="{6818B03F-84BB-43E1-A9E9-4417520D6B5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087" y="781050"/>
            <a:ext cx="5965825" cy="3879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02083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dirty="0"/>
              <a:t>Problems of having microservices using a shared database</a:t>
            </a: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878;p25">
            <a:extLst>
              <a:ext uri="{FF2B5EF4-FFF2-40B4-BE49-F238E27FC236}">
                <a16:creationId xmlns:a16="http://schemas.microsoft.com/office/drawing/2014/main" id="{D8FACA14-4251-46F0-AC3A-6A31E3DC19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739899"/>
            <a:ext cx="7704000" cy="254491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/>
              <a:t>Single point of failure</a:t>
            </a:r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/>
              <a:t>Performance bottleneck</a:t>
            </a:r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/>
              <a:t>Service dependency</a:t>
            </a:r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/>
              <a:t>Not autonomous</a:t>
            </a:r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855987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878;p25">
            <a:extLst>
              <a:ext uri="{FF2B5EF4-FFF2-40B4-BE49-F238E27FC236}">
                <a16:creationId xmlns:a16="http://schemas.microsoft.com/office/drawing/2014/main" id="{D8FACA14-4251-46F0-AC3A-6A31E3DC19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958117"/>
            <a:ext cx="77040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Picture 5" descr="https://miro.medium.com/max/1050/1*UOPzbLuxdMZxOsD9G6S89A.png">
            <a:extLst>
              <a:ext uri="{FF2B5EF4-FFF2-40B4-BE49-F238E27FC236}">
                <a16:creationId xmlns:a16="http://schemas.microsoft.com/office/drawing/2014/main" id="{50E8AAE4-2CAB-4BDD-8740-8B1972E1EAF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10475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878;p25">
            <a:extLst>
              <a:ext uri="{FF2B5EF4-FFF2-40B4-BE49-F238E27FC236}">
                <a16:creationId xmlns:a16="http://schemas.microsoft.com/office/drawing/2014/main" id="{D8FACA14-4251-46F0-AC3A-6A31E3DC19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958117"/>
            <a:ext cx="77040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Picture 5" descr="https://miro.medium.com/max/1050/1*M_xbTY96sHA69qPQh3SnhA.png">
            <a:extLst>
              <a:ext uri="{FF2B5EF4-FFF2-40B4-BE49-F238E27FC236}">
                <a16:creationId xmlns:a16="http://schemas.microsoft.com/office/drawing/2014/main" id="{427506AD-3AEC-4FD8-9571-CDD8947396B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329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61663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878;p25">
            <a:extLst>
              <a:ext uri="{FF2B5EF4-FFF2-40B4-BE49-F238E27FC236}">
                <a16:creationId xmlns:a16="http://schemas.microsoft.com/office/drawing/2014/main" id="{D8FACA14-4251-46F0-AC3A-6A31E3DC19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958117"/>
            <a:ext cx="77040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Picture 5" descr="https://miro.medium.com/max/1050/1*2luRZCuP3dl4eGdJEJIg0g.png">
            <a:extLst>
              <a:ext uri="{FF2B5EF4-FFF2-40B4-BE49-F238E27FC236}">
                <a16:creationId xmlns:a16="http://schemas.microsoft.com/office/drawing/2014/main" id="{58BF3148-887B-45A6-B5F8-513149A4CBD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65"/>
            <a:ext cx="9144000" cy="51329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13453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20000" y="18882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b="1" dirty="0"/>
              <a:t>Technologies for Data Separation </a:t>
            </a: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s://miro.medium.com/max/1050/1*Sh9FR8BczMuf7iY7sooGUw.png">
            <a:extLst>
              <a:ext uri="{FF2B5EF4-FFF2-40B4-BE49-F238E27FC236}">
                <a16:creationId xmlns:a16="http://schemas.microsoft.com/office/drawing/2014/main" id="{6D4B4942-39C6-4860-97C7-323ED4AC301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1674"/>
            <a:ext cx="9144000" cy="44218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93195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20000" y="177892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b="1" dirty="0"/>
              <a:t>A Data Reporting Scenario</a:t>
            </a: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s://miro.medium.com/max/1050/1*Uyoy-uU7QRTWHFom1wGQ8w.png">
            <a:extLst>
              <a:ext uri="{FF2B5EF4-FFF2-40B4-BE49-F238E27FC236}">
                <a16:creationId xmlns:a16="http://schemas.microsoft.com/office/drawing/2014/main" id="{A4232444-EF7A-4B03-AF71-04DC3F9B8F6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6600"/>
            <a:ext cx="9143999" cy="4396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62164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878;p25">
            <a:extLst>
              <a:ext uri="{FF2B5EF4-FFF2-40B4-BE49-F238E27FC236}">
                <a16:creationId xmlns:a16="http://schemas.microsoft.com/office/drawing/2014/main" id="{D8FACA14-4251-46F0-AC3A-6A31E3DC19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958117"/>
            <a:ext cx="77040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Picture 5" descr="https://miro.medium.com/max/1050/1*P3PJfo7ProPY3V34wcHwtQ.png">
            <a:extLst>
              <a:ext uri="{FF2B5EF4-FFF2-40B4-BE49-F238E27FC236}">
                <a16:creationId xmlns:a16="http://schemas.microsoft.com/office/drawing/2014/main" id="{E6B56875-E2AE-4CA5-8354-C8DA0DCBB8C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15012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445725" y="195175"/>
            <a:ext cx="825255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b="1" dirty="0"/>
              <a:t>Monolith to Microservices Data Migration</a:t>
            </a:r>
            <a:br>
              <a:rPr lang="en-IN" dirty="0"/>
            </a:b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878;p25">
            <a:extLst>
              <a:ext uri="{FF2B5EF4-FFF2-40B4-BE49-F238E27FC236}">
                <a16:creationId xmlns:a16="http://schemas.microsoft.com/office/drawing/2014/main" id="{D8FACA14-4251-46F0-AC3A-6A31E3DC19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958117"/>
            <a:ext cx="77040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Picture 5" descr="https://miro.medium.com/max/1050/1*i23iPt53ZsiINWSNjW6eaA.png">
            <a:extLst>
              <a:ext uri="{FF2B5EF4-FFF2-40B4-BE49-F238E27FC236}">
                <a16:creationId xmlns:a16="http://schemas.microsoft.com/office/drawing/2014/main" id="{857C049E-15A2-42CC-9CE8-BAC67EB1849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3292"/>
            <a:ext cx="9144000" cy="4430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379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78" name="Google Shape;1878;p25"/>
          <p:cNvSpPr txBox="1">
            <a:spLocks noGrp="1"/>
          </p:cNvSpPr>
          <p:nvPr>
            <p:ph type="body" idx="1"/>
          </p:nvPr>
        </p:nvSpPr>
        <p:spPr>
          <a:xfrm>
            <a:off x="720000" y="958117"/>
            <a:ext cx="77040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igh level architecture of a microservice platform; adopted from [6]. ">
            <a:extLst>
              <a:ext uri="{FF2B5EF4-FFF2-40B4-BE49-F238E27FC236}">
                <a16:creationId xmlns:a16="http://schemas.microsoft.com/office/drawing/2014/main" id="{F72FC58A-F6E8-4461-BD10-C29AE1274A7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96560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0" y="109999"/>
            <a:ext cx="890905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b="1" dirty="0"/>
              <a:t>The journey from Development to Production </a:t>
            </a: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s://miro.medium.com/max/1400/1*0h4pj4HftFUQwAxszhpLKQ.png">
            <a:extLst>
              <a:ext uri="{FF2B5EF4-FFF2-40B4-BE49-F238E27FC236}">
                <a16:creationId xmlns:a16="http://schemas.microsoft.com/office/drawing/2014/main" id="{CFFF3F39-7E8D-4ECF-8300-D1134F841A9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5167"/>
            <a:ext cx="9144000" cy="44277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71121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20000" y="221596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dirty="0">
                <a:latin typeface="Bebas Neue"/>
                <a:ea typeface="Bebas Neue"/>
                <a:cs typeface="Bebas Neue"/>
                <a:sym typeface="Bebas Neue"/>
              </a:rPr>
              <a:t>Building a APP</a:t>
            </a: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878;p25">
            <a:extLst>
              <a:ext uri="{FF2B5EF4-FFF2-40B4-BE49-F238E27FC236}">
                <a16:creationId xmlns:a16="http://schemas.microsoft.com/office/drawing/2014/main" id="{D8FACA14-4251-46F0-AC3A-6A31E3DC19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958117"/>
            <a:ext cx="77040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Picture 5" descr="https://miro.medium.com/max/908/1*_oNv7Ge00P977dUuU4xsnw.jpeg">
            <a:extLst>
              <a:ext uri="{FF2B5EF4-FFF2-40B4-BE49-F238E27FC236}">
                <a16:creationId xmlns:a16="http://schemas.microsoft.com/office/drawing/2014/main" id="{219A64D9-7B86-46BC-999A-823F073DF81B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40"/>
          <a:stretch/>
        </p:blipFill>
        <p:spPr bwMode="auto">
          <a:xfrm>
            <a:off x="0" y="793750"/>
            <a:ext cx="9144000" cy="43391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58817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b="1" dirty="0"/>
              <a:t>Building with ‘The Right Approach’</a:t>
            </a: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878;p25">
            <a:extLst>
              <a:ext uri="{FF2B5EF4-FFF2-40B4-BE49-F238E27FC236}">
                <a16:creationId xmlns:a16="http://schemas.microsoft.com/office/drawing/2014/main" id="{D8FACA14-4251-46F0-AC3A-6A31E3DC19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958117"/>
            <a:ext cx="77040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/>
              <a:t>There are two major concepts which we are going to discuss</a:t>
            </a:r>
          </a:p>
          <a:p>
            <a:pPr marL="1257300" lvl="2" indent="-342900">
              <a:lnSpc>
                <a:spcPct val="100000"/>
              </a:lnSpc>
              <a:buClr>
                <a:schemeClr val="bg2"/>
              </a:buClr>
              <a:buFont typeface="+mj-lt"/>
              <a:buAutoNum type="arabicPeriod"/>
            </a:pPr>
            <a:r>
              <a:rPr lang="en-US" dirty="0"/>
              <a:t>Microservices</a:t>
            </a:r>
          </a:p>
          <a:p>
            <a:pPr marL="1257300" lvl="2" indent="-342900">
              <a:lnSpc>
                <a:spcPct val="100000"/>
              </a:lnSpc>
              <a:buClr>
                <a:schemeClr val="bg2"/>
              </a:buClr>
              <a:buFont typeface="+mj-lt"/>
              <a:buAutoNum type="arabicPeriod"/>
            </a:pPr>
            <a:r>
              <a:rPr lang="en-US" dirty="0"/>
              <a:t>Packaging</a:t>
            </a:r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352488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44450" y="195175"/>
            <a:ext cx="89662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b="1" dirty="0"/>
              <a:t>How Microservices will help in development?</a:t>
            </a: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878;p25">
            <a:extLst>
              <a:ext uri="{FF2B5EF4-FFF2-40B4-BE49-F238E27FC236}">
                <a16:creationId xmlns:a16="http://schemas.microsoft.com/office/drawing/2014/main" id="{D8FACA14-4251-46F0-AC3A-6A31E3DC19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664920"/>
            <a:ext cx="77040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IN" b="1" dirty="0"/>
              <a:t>Building a reusable End-to-End Pipeline</a:t>
            </a:r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IN" b="1" dirty="0">
              <a:latin typeface="Roboto"/>
              <a:ea typeface="Roboto"/>
              <a:cs typeface="Roboto"/>
              <a:sym typeface="Roboto"/>
            </a:endParaRPr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IN" b="1" dirty="0"/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IN" b="1" dirty="0">
              <a:latin typeface="Roboto"/>
              <a:ea typeface="Roboto"/>
              <a:cs typeface="Roboto"/>
              <a:sym typeface="Roboto"/>
            </a:endParaRPr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IN" b="1" dirty="0"/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IN" b="1" dirty="0">
              <a:latin typeface="Roboto"/>
              <a:ea typeface="Roboto"/>
              <a:cs typeface="Roboto"/>
              <a:sym typeface="Roboto"/>
            </a:endParaRPr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IN" b="1" dirty="0"/>
          </a:p>
          <a:p>
            <a:pPr marL="1657350" lvl="3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IN" b="1" dirty="0"/>
              <a:t>Collaboration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Picture 5" descr="https://miro.medium.com/max/1050/1*kiOsRXwCtKFX5VVESeJSpQ.gif">
            <a:extLst>
              <a:ext uri="{FF2B5EF4-FFF2-40B4-BE49-F238E27FC236}">
                <a16:creationId xmlns:a16="http://schemas.microsoft.com/office/drawing/2014/main" id="{B956242A-DD02-4992-AB75-2CA396CA104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12" y="1179378"/>
            <a:ext cx="8606687" cy="24528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47207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b="1" dirty="0"/>
              <a:t>Packaging and its benefits</a:t>
            </a: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878;p25">
            <a:extLst>
              <a:ext uri="{FF2B5EF4-FFF2-40B4-BE49-F238E27FC236}">
                <a16:creationId xmlns:a16="http://schemas.microsoft.com/office/drawing/2014/main" id="{D8FACA14-4251-46F0-AC3A-6A31E3DC19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958117"/>
            <a:ext cx="77040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IN" dirty="0"/>
              <a:t>ROI</a:t>
            </a:r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IN" dirty="0"/>
              <a:t>Standardization and Productivity</a:t>
            </a:r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IN" dirty="0"/>
              <a:t>CI Efficiency</a:t>
            </a:r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IN" dirty="0"/>
              <a:t>Compatibility and Maintainability</a:t>
            </a:r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IN" dirty="0"/>
              <a:t>Rapid Deployment</a:t>
            </a:r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IN" dirty="0"/>
              <a:t>Multi-Cloud Platforms</a:t>
            </a:r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IN" dirty="0"/>
              <a:t>Isolation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483931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b="1" dirty="0"/>
              <a:t>Project Governance</a:t>
            </a: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878;p25">
            <a:extLst>
              <a:ext uri="{FF2B5EF4-FFF2-40B4-BE49-F238E27FC236}">
                <a16:creationId xmlns:a16="http://schemas.microsoft.com/office/drawing/2014/main" id="{D8FACA14-4251-46F0-AC3A-6A31E3DC19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958117"/>
            <a:ext cx="77040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IN" b="1" dirty="0"/>
              <a:t>Governance Models</a:t>
            </a:r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IN" b="1" dirty="0"/>
              <a:t>Accountability and Responsibilities</a:t>
            </a:r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IN" b="1" dirty="0"/>
              <a:t>Project Initialization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F49E99-5724-4F0A-8F2E-5593DECAF55D}"/>
              </a:ext>
            </a:extLst>
          </p:cNvPr>
          <p:cNvPicPr/>
          <p:nvPr/>
        </p:nvPicPr>
        <p:blipFill rotWithShape="1">
          <a:blip r:embed="rId4"/>
          <a:srcRect l="23045" t="30530" r="24883" b="50167"/>
          <a:stretch/>
        </p:blipFill>
        <p:spPr bwMode="auto">
          <a:xfrm>
            <a:off x="1879613" y="2481767"/>
            <a:ext cx="6400800" cy="19823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125283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b="1" dirty="0"/>
              <a:t>Project Governance</a:t>
            </a: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878;p25">
            <a:extLst>
              <a:ext uri="{FF2B5EF4-FFF2-40B4-BE49-F238E27FC236}">
                <a16:creationId xmlns:a16="http://schemas.microsoft.com/office/drawing/2014/main" id="{D8FACA14-4251-46F0-AC3A-6A31E3DC19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958117"/>
            <a:ext cx="77040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IN" b="1" dirty="0"/>
              <a:t>Git Ops &amp; compliance</a:t>
            </a:r>
            <a:endParaRPr lang="en-IN" dirty="0"/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Picture 5" descr="https://miro.medium.com/max/1050/0*6B53wd7SZD21Q1H0.png">
            <a:extLst>
              <a:ext uri="{FF2B5EF4-FFF2-40B4-BE49-F238E27FC236}">
                <a16:creationId xmlns:a16="http://schemas.microsoft.com/office/drawing/2014/main" id="{6403B82E-8D60-4BB7-A99E-D6232F7B3E5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382" y="1489897"/>
            <a:ext cx="7607618" cy="3643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08074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656500" y="1316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b="1" dirty="0"/>
              <a:t>The 5 principles of cloud service management and operations</a:t>
            </a:r>
            <a:br>
              <a:rPr lang="en-IN" dirty="0"/>
            </a:b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878;p25">
            <a:extLst>
              <a:ext uri="{FF2B5EF4-FFF2-40B4-BE49-F238E27FC236}">
                <a16:creationId xmlns:a16="http://schemas.microsoft.com/office/drawing/2014/main" id="{D8FACA14-4251-46F0-AC3A-6A31E3DC19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422399"/>
            <a:ext cx="7704000" cy="286241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00100" lvl="1" indent="-342900">
              <a:lnSpc>
                <a:spcPct val="100000"/>
              </a:lnSpc>
              <a:buClr>
                <a:schemeClr val="bg2"/>
              </a:buClr>
              <a:buFont typeface="+mj-lt"/>
              <a:buAutoNum type="arabicPeriod"/>
            </a:pPr>
            <a:r>
              <a:rPr lang="en-US" dirty="0"/>
              <a:t>Operations</a:t>
            </a:r>
          </a:p>
          <a:p>
            <a:pPr marL="800100" lvl="1" indent="-342900">
              <a:lnSpc>
                <a:spcPct val="100000"/>
              </a:lnSpc>
              <a:buClr>
                <a:schemeClr val="bg2"/>
              </a:buClr>
              <a:buFont typeface="+mj-lt"/>
              <a:buAutoNum type="arabicPeriod"/>
            </a:pPr>
            <a:r>
              <a:rPr lang="en-US" dirty="0"/>
              <a:t>Monitoring</a:t>
            </a:r>
          </a:p>
          <a:p>
            <a:pPr marL="800100" lvl="1" indent="-342900">
              <a:lnSpc>
                <a:spcPct val="100000"/>
              </a:lnSpc>
              <a:buClr>
                <a:schemeClr val="bg2"/>
              </a:buClr>
              <a:buFont typeface="+mj-lt"/>
              <a:buAutoNum type="arabicPeriod"/>
            </a:pPr>
            <a:r>
              <a:rPr lang="en-US" dirty="0" err="1"/>
              <a:t>Eventing</a:t>
            </a:r>
            <a:r>
              <a:rPr lang="en-US" dirty="0"/>
              <a:t> and alerting</a:t>
            </a:r>
          </a:p>
          <a:p>
            <a:pPr marL="800100" lvl="1" indent="-342900">
              <a:lnSpc>
                <a:spcPct val="100000"/>
              </a:lnSpc>
              <a:buClr>
                <a:schemeClr val="bg2"/>
              </a:buClr>
              <a:buFont typeface="+mj-lt"/>
              <a:buAutoNum type="arabicPeriod"/>
            </a:pPr>
            <a:r>
              <a:rPr lang="en-US" dirty="0"/>
              <a:t>Collaboration</a:t>
            </a:r>
          </a:p>
          <a:p>
            <a:pPr marL="800100" lvl="1" indent="-342900">
              <a:lnSpc>
                <a:spcPct val="100000"/>
              </a:lnSpc>
              <a:buClr>
                <a:schemeClr val="bg2"/>
              </a:buClr>
              <a:buFont typeface="+mj-lt"/>
              <a:buAutoNum type="arabicPeriod"/>
            </a:pPr>
            <a:r>
              <a:rPr lang="en-US" dirty="0"/>
              <a:t>Root cause analysis</a:t>
            </a:r>
          </a:p>
          <a:p>
            <a:pPr marL="800100" lvl="1" indent="-342900">
              <a:lnSpc>
                <a:spcPct val="100000"/>
              </a:lnSpc>
              <a:buClr>
                <a:schemeClr val="bg2"/>
              </a:buClr>
              <a:buFont typeface="+mj-lt"/>
              <a:buAutoNum type="arabicPeriod"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312948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p43"/>
          <p:cNvSpPr txBox="1">
            <a:spLocks noGrp="1"/>
          </p:cNvSpPr>
          <p:nvPr>
            <p:ph type="title"/>
          </p:nvPr>
        </p:nvSpPr>
        <p:spPr>
          <a:xfrm>
            <a:off x="952500" y="1849800"/>
            <a:ext cx="7207250" cy="144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IN" sz="5400" b="1" dirty="0"/>
              <a:t>DOCKER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7410140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878;p25">
            <a:extLst>
              <a:ext uri="{FF2B5EF4-FFF2-40B4-BE49-F238E27FC236}">
                <a16:creationId xmlns:a16="http://schemas.microsoft.com/office/drawing/2014/main" id="{D8FACA14-4251-46F0-AC3A-6A31E3DC19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958117"/>
            <a:ext cx="77040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Picture 5" descr="https://miro.medium.com/max/1050/1*8LtQl0xmLeNQpkMI2aHeLw.png">
            <a:extLst>
              <a:ext uri="{FF2B5EF4-FFF2-40B4-BE49-F238E27FC236}">
                <a16:creationId xmlns:a16="http://schemas.microsoft.com/office/drawing/2014/main" id="{3119D4D2-BBD4-4901-B448-2F892414AE3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1329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0020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b="1" dirty="0"/>
              <a:t>Core Cloud Computing Concepts</a:t>
            </a: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78" name="Google Shape;1878;p25"/>
          <p:cNvSpPr txBox="1">
            <a:spLocks noGrp="1"/>
          </p:cNvSpPr>
          <p:nvPr>
            <p:ph type="body" idx="1"/>
          </p:nvPr>
        </p:nvSpPr>
        <p:spPr>
          <a:xfrm>
            <a:off x="0" y="908400"/>
            <a:ext cx="77040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IN" b="1" dirty="0"/>
              <a:t>IaaS (Infrastructure as a Service)</a:t>
            </a:r>
            <a:endParaRPr lang="en-IN" dirty="0"/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IN" b="1" dirty="0"/>
              <a:t>PaaS (Platform as a Service)</a:t>
            </a:r>
            <a:endParaRPr lang="en-IN" dirty="0"/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IN" b="1" dirty="0"/>
              <a:t>SaaS (Software as a Service)</a:t>
            </a:r>
            <a:endParaRPr lang="en-IN" dirty="0"/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IN" b="1" dirty="0" err="1"/>
              <a:t>DaaS</a:t>
            </a:r>
            <a:r>
              <a:rPr lang="en-IN" b="1" dirty="0"/>
              <a:t> (Desktop as a Service)</a:t>
            </a:r>
            <a:endParaRPr lang="en-IN" dirty="0"/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Difference Between IaaS PaaS and SaaS">
            <a:extLst>
              <a:ext uri="{FF2B5EF4-FFF2-40B4-BE49-F238E27FC236}">
                <a16:creationId xmlns:a16="http://schemas.microsoft.com/office/drawing/2014/main" id="{FA1D89B8-2B83-4E9F-833B-022A0E0AFA8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92" y="1123521"/>
            <a:ext cx="1986915" cy="10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What is PaaS (Platform as a Service) in Cloud Computing? | Benefits of PaaS  - MilesWeb">
            <a:extLst>
              <a:ext uri="{FF2B5EF4-FFF2-40B4-BE49-F238E27FC236}">
                <a16:creationId xmlns:a16="http://schemas.microsoft.com/office/drawing/2014/main" id="{11D87EE4-881B-4379-A4C1-1CB49F3E478A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916" y="950275"/>
            <a:ext cx="2600325" cy="1732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Saas, Paas, &amp;amp; Iaas- Decoding the 3 Cloud Computing Service Models | by  Cuelogic Technologies | Cuelogic Technologies | Medium">
            <a:extLst>
              <a:ext uri="{FF2B5EF4-FFF2-40B4-BE49-F238E27FC236}">
                <a16:creationId xmlns:a16="http://schemas.microsoft.com/office/drawing/2014/main" id="{AEF353BD-8B7B-447D-B07F-8F669CD33A09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060" y="2830960"/>
            <a:ext cx="3713390" cy="2284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CA1535-32FE-4D88-8F11-5801F03BF717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623" y="2786180"/>
            <a:ext cx="3338028" cy="21685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30860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878;p25">
            <a:extLst>
              <a:ext uri="{FF2B5EF4-FFF2-40B4-BE49-F238E27FC236}">
                <a16:creationId xmlns:a16="http://schemas.microsoft.com/office/drawing/2014/main" id="{D8FACA14-4251-46F0-AC3A-6A31E3DC19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958117"/>
            <a:ext cx="77040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Picture 5" descr="Install Docker">
            <a:extLst>
              <a:ext uri="{FF2B5EF4-FFF2-40B4-BE49-F238E27FC236}">
                <a16:creationId xmlns:a16="http://schemas.microsoft.com/office/drawing/2014/main" id="{7ADCDF1F-BD27-4168-BE24-4D553B70173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97450" cy="2290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Install Docker">
            <a:extLst>
              <a:ext uri="{FF2B5EF4-FFF2-40B4-BE49-F238E27FC236}">
                <a16:creationId xmlns:a16="http://schemas.microsoft.com/office/drawing/2014/main" id="{A31915AE-0A2A-4252-BA0C-4BA7A0A3A161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370" y="2290444"/>
            <a:ext cx="7326630" cy="2842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Install Docker">
            <a:extLst>
              <a:ext uri="{FF2B5EF4-FFF2-40B4-BE49-F238E27FC236}">
                <a16:creationId xmlns:a16="http://schemas.microsoft.com/office/drawing/2014/main" id="{576E2BA8-7B32-4880-9BD2-3008CC051DD9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824" y="287798"/>
            <a:ext cx="1677625" cy="1744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78972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878;p25">
            <a:extLst>
              <a:ext uri="{FF2B5EF4-FFF2-40B4-BE49-F238E27FC236}">
                <a16:creationId xmlns:a16="http://schemas.microsoft.com/office/drawing/2014/main" id="{D8FACA14-4251-46F0-AC3A-6A31E3DC19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958117"/>
            <a:ext cx="77040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E68FE6-6012-4102-852D-21C1483DA142}"/>
              </a:ext>
            </a:extLst>
          </p:cNvPr>
          <p:cNvPicPr/>
          <p:nvPr/>
        </p:nvPicPr>
        <p:blipFill rotWithShape="1">
          <a:blip r:embed="rId4"/>
          <a:srcRect l="6427" t="10637" r="42720" b="23577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743651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878;p25">
            <a:extLst>
              <a:ext uri="{FF2B5EF4-FFF2-40B4-BE49-F238E27FC236}">
                <a16:creationId xmlns:a16="http://schemas.microsoft.com/office/drawing/2014/main" id="{D8FACA14-4251-46F0-AC3A-6A31E3DC19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958117"/>
            <a:ext cx="77040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Picture 5" descr="Hello World Example">
            <a:extLst>
              <a:ext uri="{FF2B5EF4-FFF2-40B4-BE49-F238E27FC236}">
                <a16:creationId xmlns:a16="http://schemas.microsoft.com/office/drawing/2014/main" id="{7A69D068-FDE8-4682-9B26-C065E4D224A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5522"/>
            <a:ext cx="9144000" cy="41379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76343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20000" y="18578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b="1" dirty="0"/>
              <a:t>Prometheus &amp; Grafana</a:t>
            </a: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878;p25">
            <a:extLst>
              <a:ext uri="{FF2B5EF4-FFF2-40B4-BE49-F238E27FC236}">
                <a16:creationId xmlns:a16="http://schemas.microsoft.com/office/drawing/2014/main" id="{D8FACA14-4251-46F0-AC3A-6A31E3DC19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958117"/>
            <a:ext cx="77040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6" name="Picture 2" descr="Learning Prometheus For Monitoring And Alerting Part 1: Installing  Prometheus Server And Using Node Exporter &amp;amp; WMI Exporter - Tech2Fun">
            <a:extLst>
              <a:ext uri="{FF2B5EF4-FFF2-40B4-BE49-F238E27FC236}">
                <a16:creationId xmlns:a16="http://schemas.microsoft.com/office/drawing/2014/main" id="{6FF04CFA-CE65-4550-95FA-69458AA44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745807"/>
            <a:ext cx="9144001" cy="438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034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b="1" dirty="0"/>
              <a:t>Grafana</a:t>
            </a: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878;p25">
            <a:extLst>
              <a:ext uri="{FF2B5EF4-FFF2-40B4-BE49-F238E27FC236}">
                <a16:creationId xmlns:a16="http://schemas.microsoft.com/office/drawing/2014/main" id="{D8FACA14-4251-46F0-AC3A-6A31E3DC19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958117"/>
            <a:ext cx="77040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Picture 5" descr="Grafana Dashboard">
            <a:extLst>
              <a:ext uri="{FF2B5EF4-FFF2-40B4-BE49-F238E27FC236}">
                <a16:creationId xmlns:a16="http://schemas.microsoft.com/office/drawing/2014/main" id="{CC2438C9-FC28-42C1-8556-DBE1D9FC212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329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2258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p43"/>
          <p:cNvSpPr txBox="1">
            <a:spLocks noGrp="1"/>
          </p:cNvSpPr>
          <p:nvPr>
            <p:ph type="title"/>
          </p:nvPr>
        </p:nvSpPr>
        <p:spPr>
          <a:xfrm>
            <a:off x="952500" y="1849800"/>
            <a:ext cx="7207250" cy="144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IN" sz="5400" b="1" dirty="0"/>
              <a:t>Breaking Monolith into Microservices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1135060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878;p25">
            <a:extLst>
              <a:ext uri="{FF2B5EF4-FFF2-40B4-BE49-F238E27FC236}">
                <a16:creationId xmlns:a16="http://schemas.microsoft.com/office/drawing/2014/main" id="{D8FACA14-4251-46F0-AC3A-6A31E3DC19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958117"/>
            <a:ext cx="77040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7D0610-8B0B-4E19-84F5-A21DECEFDC8A}"/>
              </a:ext>
            </a:extLst>
          </p:cNvPr>
          <p:cNvPicPr/>
          <p:nvPr/>
        </p:nvPicPr>
        <p:blipFill rotWithShape="1">
          <a:blip r:embed="rId4"/>
          <a:srcRect t="15166" r="38843" b="11807"/>
          <a:stretch/>
        </p:blipFill>
        <p:spPr bwMode="auto">
          <a:xfrm>
            <a:off x="0" y="0"/>
            <a:ext cx="9144000" cy="51434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724389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0" y="109999"/>
            <a:ext cx="914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b="1" dirty="0"/>
              <a:t>Warm Up with a Simple and Fairly Decoupled Capability</a:t>
            </a:r>
            <a:br>
              <a:rPr lang="en-IN" dirty="0"/>
            </a:b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A7B74A-4AB8-4363-BEE0-4C187A9E5222}"/>
              </a:ext>
            </a:extLst>
          </p:cNvPr>
          <p:cNvPicPr/>
          <p:nvPr/>
        </p:nvPicPr>
        <p:blipFill rotWithShape="1">
          <a:blip r:embed="rId4"/>
          <a:srcRect t="15167" r="49701" b="19154"/>
          <a:stretch/>
        </p:blipFill>
        <p:spPr bwMode="auto">
          <a:xfrm>
            <a:off x="1382077" y="1269999"/>
            <a:ext cx="6669723" cy="38629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848667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385400" y="303125"/>
            <a:ext cx="83732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b="1" dirty="0"/>
              <a:t>Minimize Dependency Back to the Monolith</a:t>
            </a: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A5422C-C8AF-483F-8215-E89943B4ED9F}"/>
              </a:ext>
            </a:extLst>
          </p:cNvPr>
          <p:cNvPicPr/>
          <p:nvPr/>
        </p:nvPicPr>
        <p:blipFill rotWithShape="1">
          <a:blip r:embed="rId4"/>
          <a:srcRect t="14773" r="49590" b="16880"/>
          <a:stretch/>
        </p:blipFill>
        <p:spPr bwMode="auto">
          <a:xfrm>
            <a:off x="1671637" y="895350"/>
            <a:ext cx="5800725" cy="42375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896564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b="1" dirty="0"/>
              <a:t>Split Sticky Capabilities Early</a:t>
            </a: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D91E2D-A979-4EAE-A51F-EDC53CD8203F}"/>
              </a:ext>
            </a:extLst>
          </p:cNvPr>
          <p:cNvPicPr/>
          <p:nvPr/>
        </p:nvPicPr>
        <p:blipFill rotWithShape="1">
          <a:blip r:embed="rId4"/>
          <a:srcRect t="14575" r="46488" b="19933"/>
          <a:stretch/>
        </p:blipFill>
        <p:spPr bwMode="auto">
          <a:xfrm>
            <a:off x="1579562" y="1012825"/>
            <a:ext cx="5984875" cy="40439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70536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b="1" dirty="0"/>
              <a:t>Everything as a Service Era (</a:t>
            </a:r>
            <a:r>
              <a:rPr lang="en-IN" b="1" dirty="0" err="1"/>
              <a:t>XaaS</a:t>
            </a:r>
            <a:r>
              <a:rPr lang="en-IN" b="1" dirty="0"/>
              <a:t>)</a:t>
            </a: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s://miro.medium.com/max/876/0*_Wtaia_2NTmswYg3.png">
            <a:extLst>
              <a:ext uri="{FF2B5EF4-FFF2-40B4-BE49-F238E27FC236}">
                <a16:creationId xmlns:a16="http://schemas.microsoft.com/office/drawing/2014/main" id="{15DCD2E2-6571-4A1C-9181-ED0D7BE8EAE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130" y="1049654"/>
            <a:ext cx="4732020" cy="35604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53635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6200" y="258675"/>
            <a:ext cx="899795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b="1" dirty="0"/>
              <a:t>Decouple Vertically and Release the Data Early</a:t>
            </a: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F28F71-DC7D-490A-9323-11C00009C99F}"/>
              </a:ext>
            </a:extLst>
          </p:cNvPr>
          <p:cNvPicPr/>
          <p:nvPr/>
        </p:nvPicPr>
        <p:blipFill rotWithShape="1">
          <a:blip r:embed="rId4"/>
          <a:srcRect t="19893" r="49147" b="24266"/>
          <a:stretch/>
        </p:blipFill>
        <p:spPr bwMode="auto">
          <a:xfrm>
            <a:off x="1246187" y="923925"/>
            <a:ext cx="6651625" cy="40798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737908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20000" y="36662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b="1" dirty="0"/>
              <a:t>Decouple Capability and not Code</a:t>
            </a: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EC8C32-A3C7-49E2-A037-3609518F5B9C}"/>
              </a:ext>
            </a:extLst>
          </p:cNvPr>
          <p:cNvPicPr/>
          <p:nvPr/>
        </p:nvPicPr>
        <p:blipFill rotWithShape="1">
          <a:blip r:embed="rId4"/>
          <a:srcRect t="15364" r="49258" b="14123"/>
          <a:stretch/>
        </p:blipFill>
        <p:spPr bwMode="auto">
          <a:xfrm>
            <a:off x="1809750" y="950275"/>
            <a:ext cx="5524500" cy="41748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646021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20000" y="1824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b="1" dirty="0"/>
              <a:t>Go Macro First, then Micro</a:t>
            </a: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80CEB-BF79-42D7-A93F-78C01A86EE24}"/>
              </a:ext>
            </a:extLst>
          </p:cNvPr>
          <p:cNvPicPr/>
          <p:nvPr/>
        </p:nvPicPr>
        <p:blipFill rotWithShape="1">
          <a:blip r:embed="rId4"/>
          <a:srcRect t="3152" r="50144" b="14615"/>
          <a:stretch/>
        </p:blipFill>
        <p:spPr bwMode="auto">
          <a:xfrm>
            <a:off x="1828800" y="740725"/>
            <a:ext cx="5486400" cy="43477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481543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p43"/>
          <p:cNvSpPr txBox="1">
            <a:spLocks noGrp="1"/>
          </p:cNvSpPr>
          <p:nvPr>
            <p:ph type="title"/>
          </p:nvPr>
        </p:nvSpPr>
        <p:spPr>
          <a:xfrm>
            <a:off x="952500" y="1849800"/>
            <a:ext cx="7207250" cy="144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IN" sz="5400" b="1" dirty="0"/>
              <a:t>Redis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2208093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dirty="0"/>
              <a:t>In-Memory, Key-Value Store</a:t>
            </a: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878;p25">
            <a:extLst>
              <a:ext uri="{FF2B5EF4-FFF2-40B4-BE49-F238E27FC236}">
                <a16:creationId xmlns:a16="http://schemas.microsoft.com/office/drawing/2014/main" id="{D8FACA14-4251-46F0-AC3A-6A31E3DC19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958117"/>
            <a:ext cx="77040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/>
              <a:t>Key-Value store is a storage system where data is stored in form of key and value pairs.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EAD7D1-FD7B-46FC-B345-49470514D263}"/>
              </a:ext>
            </a:extLst>
          </p:cNvPr>
          <p:cNvSpPr/>
          <p:nvPr/>
        </p:nvSpPr>
        <p:spPr>
          <a:xfrm>
            <a:off x="2286000" y="2142475"/>
            <a:ext cx="4572000" cy="55079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>
              <a:lnSpc>
                <a:spcPts val="1680"/>
              </a:lnSpc>
              <a:spcAft>
                <a:spcPts val="800"/>
              </a:spcAft>
            </a:pPr>
            <a:r>
              <a:rPr lang="en-IN" sz="2000" dirty="0">
                <a:solidFill>
                  <a:schemeClr val="tx1"/>
                </a:solidFill>
                <a:latin typeface="Lucida Console" panose="020B06090405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name="</a:t>
            </a:r>
            <a:r>
              <a:rPr lang="en-IN" sz="2000" dirty="0" err="1">
                <a:solidFill>
                  <a:schemeClr val="tx1"/>
                </a:solidFill>
                <a:latin typeface="Lucida Console" panose="020B06090405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narayan</a:t>
            </a:r>
            <a:r>
              <a:rPr lang="en-IN" sz="2000" dirty="0">
                <a:solidFill>
                  <a:schemeClr val="tx1"/>
                </a:solidFill>
                <a:latin typeface="Lucida Console" panose="020B06090405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br>
              <a:rPr lang="en-IN" sz="2000" dirty="0">
                <a:solidFill>
                  <a:schemeClr val="tx1"/>
                </a:solidFill>
                <a:latin typeface="Lucida Console" panose="020B06090405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000" dirty="0">
                <a:solidFill>
                  <a:schemeClr val="tx1"/>
                </a:solidFill>
                <a:latin typeface="Lucida Console" panose="020B06090405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profession=["web", "mobile"]</a:t>
            </a:r>
            <a:endParaRPr lang="en-IN" sz="2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9905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77150" y="311498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dirty="0"/>
              <a:t>Redis Single Instance Architecture</a:t>
            </a: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redis-client-server">
            <a:hlinkClick r:id="rId4"/>
            <a:extLst>
              <a:ext uri="{FF2B5EF4-FFF2-40B4-BE49-F238E27FC236}">
                <a16:creationId xmlns:a16="http://schemas.microsoft.com/office/drawing/2014/main" id="{1A74D888-BD93-4B29-B544-F14A0806156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9159"/>
            <a:ext cx="9143999" cy="4233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25581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dirty="0"/>
              <a:t>Redis </a:t>
            </a:r>
            <a:r>
              <a:rPr lang="en-IN" dirty="0" err="1"/>
              <a:t>Persistance</a:t>
            </a: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878;p25">
            <a:extLst>
              <a:ext uri="{FF2B5EF4-FFF2-40B4-BE49-F238E27FC236}">
                <a16:creationId xmlns:a16="http://schemas.microsoft.com/office/drawing/2014/main" id="{D8FACA14-4251-46F0-AC3A-6A31E3DC19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958117"/>
            <a:ext cx="77040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IN" dirty="0"/>
              <a:t>RDB Mechanism</a:t>
            </a:r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IN" dirty="0">
                <a:latin typeface="Roboto"/>
                <a:ea typeface="Roboto"/>
                <a:cs typeface="Roboto"/>
                <a:sym typeface="Roboto"/>
              </a:rPr>
              <a:t>AOF</a:t>
            </a:r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IN" dirty="0"/>
              <a:t>Save Command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222458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20000" y="9992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dirty="0"/>
              <a:t>Redis Replication</a:t>
            </a: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redis-replication">
            <a:hlinkClick r:id="rId4"/>
            <a:extLst>
              <a:ext uri="{FF2B5EF4-FFF2-40B4-BE49-F238E27FC236}">
                <a16:creationId xmlns:a16="http://schemas.microsoft.com/office/drawing/2014/main" id="{A89EFDCB-5BE6-4C87-8962-147B3EE1B0A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6274"/>
            <a:ext cx="9144000" cy="4447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10799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20000" y="109999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dirty="0"/>
              <a:t>Clustering In Redis</a:t>
            </a: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878;p25">
            <a:extLst>
              <a:ext uri="{FF2B5EF4-FFF2-40B4-BE49-F238E27FC236}">
                <a16:creationId xmlns:a16="http://schemas.microsoft.com/office/drawing/2014/main" id="{D8FACA14-4251-46F0-AC3A-6A31E3DC19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958117"/>
            <a:ext cx="77040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Picture 5" descr="redis-cluster">
            <a:hlinkClick r:id="rId4"/>
            <a:extLst>
              <a:ext uri="{FF2B5EF4-FFF2-40B4-BE49-F238E27FC236}">
                <a16:creationId xmlns:a16="http://schemas.microsoft.com/office/drawing/2014/main" id="{476B1BE7-B3D1-43CC-8DB3-3BF51916BEC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8399"/>
            <a:ext cx="9144000" cy="45345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68599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26455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878;p25">
            <a:extLst>
              <a:ext uri="{FF2B5EF4-FFF2-40B4-BE49-F238E27FC236}">
                <a16:creationId xmlns:a16="http://schemas.microsoft.com/office/drawing/2014/main" id="{D8FACA14-4251-46F0-AC3A-6A31E3DC19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958117"/>
            <a:ext cx="77040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Picture 5" descr="cluster-replication-redis">
            <a:hlinkClick r:id="rId4"/>
            <a:extLst>
              <a:ext uri="{FF2B5EF4-FFF2-40B4-BE49-F238E27FC236}">
                <a16:creationId xmlns:a16="http://schemas.microsoft.com/office/drawing/2014/main" id="{62CBA138-F810-4881-91D0-CB3D732904A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F260376-033C-4C04-B531-CC5046F7E637}"/>
              </a:ext>
            </a:extLst>
          </p:cNvPr>
          <p:cNvSpPr/>
          <p:nvPr/>
        </p:nvSpPr>
        <p:spPr>
          <a:xfrm>
            <a:off x="279523" y="224890"/>
            <a:ext cx="282562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solidFill>
                  <a:srgbClr val="C00000"/>
                </a:solidFill>
              </a:rPr>
              <a:t>Clustering And Replication Together</a:t>
            </a:r>
          </a:p>
        </p:txBody>
      </p:sp>
    </p:spTree>
    <p:extLst>
      <p:ext uri="{BB962C8B-B14F-4D97-AF65-F5344CB8AC3E}">
        <p14:creationId xmlns:p14="http://schemas.microsoft.com/office/powerpoint/2010/main" val="1975910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b="1" dirty="0"/>
              <a:t>The difference between </a:t>
            </a:r>
            <a:r>
              <a:rPr lang="en-IN" b="1" dirty="0" err="1"/>
              <a:t>Paas</a:t>
            </a:r>
            <a:r>
              <a:rPr lang="en-IN" b="1" dirty="0"/>
              <a:t>, </a:t>
            </a:r>
            <a:r>
              <a:rPr lang="en-IN" b="1" dirty="0" err="1"/>
              <a:t>Iaas</a:t>
            </a:r>
            <a:r>
              <a:rPr lang="en-IN" b="1" dirty="0"/>
              <a:t>, and </a:t>
            </a:r>
            <a:r>
              <a:rPr lang="en-IN" b="1" dirty="0" err="1"/>
              <a:t>Saas</a:t>
            </a:r>
            <a:r>
              <a:rPr lang="en-IN" b="1" dirty="0"/>
              <a:t> Cloud Computing Models</a:t>
            </a:r>
            <a:br>
              <a:rPr lang="en-IN" dirty="0"/>
            </a:b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s://cdn-cjmik.nitrocdn.com/UjszoEMIGzQLBmRYICliaPmdTnvQlovN/assets/static/optimized/rev-688bffd/wp-content/uploads/2020/03/saas-paas-iaas-difference-1.png">
            <a:extLst>
              <a:ext uri="{FF2B5EF4-FFF2-40B4-BE49-F238E27FC236}">
                <a16:creationId xmlns:a16="http://schemas.microsoft.com/office/drawing/2014/main" id="{D4AA5C7F-5FBE-4DB8-A059-2EF33799D6B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946" y="1643062"/>
            <a:ext cx="5686108" cy="30385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42026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20000" y="2332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b="1" dirty="0"/>
              <a:t>Spring Boot cache with Redis</a:t>
            </a: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" name="Picture 12" descr="Spring Logo PNG Transparent &amp;amp; SVG Vector - Freebie Supply">
            <a:extLst>
              <a:ext uri="{FF2B5EF4-FFF2-40B4-BE49-F238E27FC236}">
                <a16:creationId xmlns:a16="http://schemas.microsoft.com/office/drawing/2014/main" id="{D4695192-821E-419B-9A3D-7B3F1541A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2964"/>
            <a:ext cx="1159613" cy="11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878;p25">
            <a:extLst>
              <a:ext uri="{FF2B5EF4-FFF2-40B4-BE49-F238E27FC236}">
                <a16:creationId xmlns:a16="http://schemas.microsoft.com/office/drawing/2014/main" id="{D8FACA14-4251-46F0-AC3A-6A31E3DC19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958117"/>
            <a:ext cx="38520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/>
              <a:t>In-memory Caching</a:t>
            </a:r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/>
              <a:t>Database Caching</a:t>
            </a:r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/>
              <a:t>Web server Caching</a:t>
            </a:r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/>
              <a:t>CDN Caching</a:t>
            </a:r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Google Shape;1878;p25">
            <a:extLst>
              <a:ext uri="{FF2B5EF4-FFF2-40B4-BE49-F238E27FC236}">
                <a16:creationId xmlns:a16="http://schemas.microsoft.com/office/drawing/2014/main" id="{F06539BB-E135-44EA-8D27-89770A598A67}"/>
              </a:ext>
            </a:extLst>
          </p:cNvPr>
          <p:cNvSpPr txBox="1">
            <a:spLocks/>
          </p:cNvSpPr>
          <p:nvPr/>
        </p:nvSpPr>
        <p:spPr>
          <a:xfrm>
            <a:off x="4572000" y="958117"/>
            <a:ext cx="3852000" cy="3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/>
              <a:t>@</a:t>
            </a:r>
            <a:r>
              <a:rPr lang="en-US" dirty="0" err="1"/>
              <a:t>EnableCaching</a:t>
            </a:r>
            <a:endParaRPr lang="en-US" dirty="0"/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/>
              <a:t>@Caching</a:t>
            </a:r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/>
              <a:t>@</a:t>
            </a:r>
            <a:r>
              <a:rPr lang="en-US" dirty="0" err="1"/>
              <a:t>CacheConfig</a:t>
            </a:r>
            <a:endParaRPr lang="en-US" dirty="0"/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/>
              <a:t>@Cacheable</a:t>
            </a:r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/>
              <a:t>@</a:t>
            </a:r>
            <a:r>
              <a:rPr lang="en-US" dirty="0" err="1"/>
              <a:t>CacheEvict</a:t>
            </a:r>
            <a:endParaRPr lang="en-US" dirty="0"/>
          </a:p>
          <a:p>
            <a:pPr marL="742950" lvl="1" indent="-285750">
              <a:lnSpc>
                <a:spcPct val="10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dirty="0"/>
              <a:t>@</a:t>
            </a:r>
            <a:r>
              <a:rPr lang="en-US" dirty="0" err="1"/>
              <a:t>CachePut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5270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666212" y="2327550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Bebas Neue"/>
                <a:ea typeface="Bebas Neue"/>
                <a:cs typeface="Bebas Neue"/>
                <a:sym typeface="Bebas Neue"/>
              </a:rPr>
              <a:t>THANKS!</a:t>
            </a: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" name="Picture 8" descr="Java Logo PNG Transparent (1) – Brands Logos">
            <a:extLst>
              <a:ext uri="{FF2B5EF4-FFF2-40B4-BE49-F238E27FC236}">
                <a16:creationId xmlns:a16="http://schemas.microsoft.com/office/drawing/2014/main" id="{065F1A64-13B2-4F71-8554-7775E29BB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4852" y="2858447"/>
            <a:ext cx="2269671" cy="226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618114"/>
      </p:ext>
    </p:extLst>
  </p:cSld>
  <p:clrMapOvr>
    <a:masterClrMapping/>
  </p:clrMapOvr>
</p:sld>
</file>

<file path=ppt/theme/theme1.xml><?xml version="1.0" encoding="utf-8"?>
<a:theme xmlns:a="http://schemas.openxmlformats.org/drawingml/2006/main" name="Computer Science Proposal by Slidesgo">
  <a:themeElements>
    <a:clrScheme name="Simple Light">
      <a:dk1>
        <a:srgbClr val="FFFFFF"/>
      </a:dk1>
      <a:lt1>
        <a:srgbClr val="0F3570"/>
      </a:lt1>
      <a:dk2>
        <a:srgbClr val="00F4AD"/>
      </a:dk2>
      <a:lt2>
        <a:srgbClr val="0F3570"/>
      </a:lt2>
      <a:accent1>
        <a:srgbClr val="285293"/>
      </a:accent1>
      <a:accent2>
        <a:srgbClr val="9FC5E8"/>
      </a:accent2>
      <a:accent3>
        <a:srgbClr val="434343"/>
      </a:accent3>
      <a:accent4>
        <a:srgbClr val="00F4AD"/>
      </a:accent4>
      <a:accent5>
        <a:srgbClr val="285293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10177</TotalTime>
  <Words>714</Words>
  <Application>Microsoft Office PowerPoint</Application>
  <PresentationFormat>On-screen Show (16:9)</PresentationFormat>
  <Paragraphs>190</Paragraphs>
  <Slides>91</Slides>
  <Notes>91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8" baseType="lpstr">
      <vt:lpstr>Arial</vt:lpstr>
      <vt:lpstr>Bebas Neue</vt:lpstr>
      <vt:lpstr>Calibri</vt:lpstr>
      <vt:lpstr>Consolas</vt:lpstr>
      <vt:lpstr>Lucida Console</vt:lpstr>
      <vt:lpstr>Roboto</vt:lpstr>
      <vt:lpstr>Computer Science Proposal by Slidesgo</vt:lpstr>
      <vt:lpstr>Module 2 Spring Framework</vt:lpstr>
      <vt:lpstr>Agenda</vt:lpstr>
      <vt:lpstr>Cloud</vt:lpstr>
      <vt:lpstr>PowerPoint Presentation</vt:lpstr>
      <vt:lpstr>PowerPoint Presentation</vt:lpstr>
      <vt:lpstr>PowerPoint Presentation</vt:lpstr>
      <vt:lpstr>Core Cloud Computing Concepts</vt:lpstr>
      <vt:lpstr>Everything as a Service Era (XaaS)</vt:lpstr>
      <vt:lpstr>The difference between Paas, Iaas, and Saas Cloud Computing Models </vt:lpstr>
      <vt:lpstr>Business apps that use SaaS</vt:lpstr>
      <vt:lpstr>Cloud-native applications</vt:lpstr>
      <vt:lpstr>Tools to Monitor Cloud-Native Applications </vt:lpstr>
      <vt:lpstr>API Gateway using Spring Cloud Gateway </vt:lpstr>
      <vt:lpstr>API Gateway using Spring Cloud Gateway</vt:lpstr>
      <vt:lpstr>How API Gateway Works?</vt:lpstr>
      <vt:lpstr>Demo : Spring Cloud gateway with mongoDB</vt:lpstr>
      <vt:lpstr>Demo 2: Spring Cloud Gateway </vt:lpstr>
      <vt:lpstr>PowerPoint Presentation</vt:lpstr>
      <vt:lpstr>What is an Apigee?</vt:lpstr>
      <vt:lpstr>What is an API proxy?</vt:lpstr>
      <vt:lpstr>Spring Cloud Zipkin and Sleuth</vt:lpstr>
      <vt:lpstr>PowerPoint Presentation</vt:lpstr>
      <vt:lpstr>PowerPoint Presentation</vt:lpstr>
      <vt:lpstr>PowerPoint Presentation</vt:lpstr>
      <vt:lpstr>Implement distributed tracing using Spring Cloud Sleuth </vt:lpstr>
      <vt:lpstr>Use Zipkin for distributed log analysis-</vt:lpstr>
      <vt:lpstr>AGILE</vt:lpstr>
      <vt:lpstr>PowerPoint Presentation</vt:lpstr>
      <vt:lpstr>WHAT IS SCRUM?</vt:lpstr>
      <vt:lpstr>WHAT ARE THE BENEFITS OF AGILE?</vt:lpstr>
      <vt:lpstr>WHAT ARE THE SCRUM REQUIREMENTS? </vt:lpstr>
      <vt:lpstr>PowerPoint Presentation</vt:lpstr>
      <vt:lpstr>ELK Stack</vt:lpstr>
      <vt:lpstr>PowerPoint Presentation</vt:lpstr>
      <vt:lpstr>PowerPoint Presentation</vt:lpstr>
      <vt:lpstr>PowerPoint Presentation</vt:lpstr>
      <vt:lpstr>What is Elasticsearch? </vt:lpstr>
      <vt:lpstr>Important Terms used in Elastic Search</vt:lpstr>
      <vt:lpstr>What is Logstash?</vt:lpstr>
      <vt:lpstr>What is Kibana?</vt:lpstr>
      <vt:lpstr>Case Studies</vt:lpstr>
      <vt:lpstr>Micro Service Best Practice &amp; Migration</vt:lpstr>
      <vt:lpstr>Best Practices to Migrate Monolithic Applications to Microservices </vt:lpstr>
      <vt:lpstr>Microservices Inter-Service Communication </vt:lpstr>
      <vt:lpstr>Synchronous Communication style</vt:lpstr>
      <vt:lpstr>Synchronous one-to-one communication style</vt:lpstr>
      <vt:lpstr>PowerPoint Presentation</vt:lpstr>
      <vt:lpstr>Asynchronous communication style</vt:lpstr>
      <vt:lpstr>Asynchronous one-to-one communication style </vt:lpstr>
      <vt:lpstr>Asynchronous one-to-many communication style </vt:lpstr>
      <vt:lpstr>Managing Data in Microservices Architecture</vt:lpstr>
      <vt:lpstr>Problems of having microservices using a shared database</vt:lpstr>
      <vt:lpstr>PowerPoint Presentation</vt:lpstr>
      <vt:lpstr>PowerPoint Presentation</vt:lpstr>
      <vt:lpstr>PowerPoint Presentation</vt:lpstr>
      <vt:lpstr>Technologies for Data Separation </vt:lpstr>
      <vt:lpstr>A Data Reporting Scenario</vt:lpstr>
      <vt:lpstr>PowerPoint Presentation</vt:lpstr>
      <vt:lpstr>Monolith to Microservices Data Migration </vt:lpstr>
      <vt:lpstr>The journey from Development to Production </vt:lpstr>
      <vt:lpstr>Building a APP</vt:lpstr>
      <vt:lpstr>Building with ‘The Right Approach’</vt:lpstr>
      <vt:lpstr>How Microservices will help in development?</vt:lpstr>
      <vt:lpstr>Packaging and its benefits</vt:lpstr>
      <vt:lpstr>Project Governance</vt:lpstr>
      <vt:lpstr>Project Governance</vt:lpstr>
      <vt:lpstr>The 5 principles of cloud service management and operations </vt:lpstr>
      <vt:lpstr>DOCKER</vt:lpstr>
      <vt:lpstr>PowerPoint Presentation</vt:lpstr>
      <vt:lpstr>PowerPoint Presentation</vt:lpstr>
      <vt:lpstr>PowerPoint Presentation</vt:lpstr>
      <vt:lpstr>PowerPoint Presentation</vt:lpstr>
      <vt:lpstr>Prometheus &amp; Grafana</vt:lpstr>
      <vt:lpstr>Grafana</vt:lpstr>
      <vt:lpstr>Breaking Monolith into Microservices</vt:lpstr>
      <vt:lpstr>PowerPoint Presentation</vt:lpstr>
      <vt:lpstr>Warm Up with a Simple and Fairly Decoupled Capability </vt:lpstr>
      <vt:lpstr>Minimize Dependency Back to the Monolith</vt:lpstr>
      <vt:lpstr>Split Sticky Capabilities Early</vt:lpstr>
      <vt:lpstr>Decouple Vertically and Release the Data Early</vt:lpstr>
      <vt:lpstr>Decouple Capability and not Code</vt:lpstr>
      <vt:lpstr>Go Macro First, then Micro</vt:lpstr>
      <vt:lpstr>Redis</vt:lpstr>
      <vt:lpstr>In-Memory, Key-Value Store</vt:lpstr>
      <vt:lpstr>Redis Single Instance Architecture</vt:lpstr>
      <vt:lpstr>Redis Persistance</vt:lpstr>
      <vt:lpstr>Redis Replication</vt:lpstr>
      <vt:lpstr>Clustering In Redis</vt:lpstr>
      <vt:lpstr>PowerPoint Presentation</vt:lpstr>
      <vt:lpstr>Spring Boot cache with Redis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SCIENCE PROPOSAL</dc:title>
  <cp:lastModifiedBy>Farook A S</cp:lastModifiedBy>
  <cp:revision>135</cp:revision>
  <dcterms:modified xsi:type="dcterms:W3CDTF">2021-10-15T15:31:20Z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386b39a-f873-4afb-95b7-159453b5f857_Enabled">
    <vt:lpwstr>true</vt:lpwstr>
  </property>
  <property fmtid="{D5CDD505-2E9C-101B-9397-08002B2CF9AE}" pid="3" name="MSIP_Label_9386b39a-f873-4afb-95b7-159453b5f857_SetDate">
    <vt:lpwstr>2021-08-03T12:56:07Z</vt:lpwstr>
  </property>
  <property fmtid="{D5CDD505-2E9C-101B-9397-08002B2CF9AE}" pid="4" name="MSIP_Label_9386b39a-f873-4afb-95b7-159453b5f857_Method">
    <vt:lpwstr>Standard</vt:lpwstr>
  </property>
  <property fmtid="{D5CDD505-2E9C-101B-9397-08002B2CF9AE}" pid="5" name="MSIP_Label_9386b39a-f873-4afb-95b7-159453b5f857_Name">
    <vt:lpwstr>General</vt:lpwstr>
  </property>
  <property fmtid="{D5CDD505-2E9C-101B-9397-08002B2CF9AE}" pid="6" name="MSIP_Label_9386b39a-f873-4afb-95b7-159453b5f857_SiteId">
    <vt:lpwstr>3d918542-68a9-4e89-ac7a-0f74754ddb24</vt:lpwstr>
  </property>
  <property fmtid="{D5CDD505-2E9C-101B-9397-08002B2CF9AE}" pid="7" name="MSIP_Label_9386b39a-f873-4afb-95b7-159453b5f857_ActionId">
    <vt:lpwstr>17feb43c-c6d6-4ac7-9e47-a00ffe2e0b80</vt:lpwstr>
  </property>
  <property fmtid="{D5CDD505-2E9C-101B-9397-08002B2CF9AE}" pid="8" name="MSIP_Label_9386b39a-f873-4afb-95b7-159453b5f857_ContentBits">
    <vt:lpwstr>0</vt:lpwstr>
  </property>
</Properties>
</file>